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78" r:id="rId2"/>
    <p:sldId id="296" r:id="rId3"/>
    <p:sldId id="298" r:id="rId4"/>
    <p:sldId id="299" r:id="rId5"/>
    <p:sldId id="300" r:id="rId6"/>
    <p:sldId id="301" r:id="rId7"/>
    <p:sldId id="294" r:id="rId8"/>
    <p:sldId id="292" r:id="rId9"/>
    <p:sldId id="290" r:id="rId10"/>
  </p:sldIdLst>
  <p:sldSz cx="9144000" cy="5143500" type="screen16x9"/>
  <p:notesSz cx="9926638" cy="6797675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74A9A0C-5A2C-4E1C-A61C-105F5D00EF04}">
          <p14:sldIdLst>
            <p14:sldId id="278"/>
            <p14:sldId id="296"/>
            <p14:sldId id="298"/>
            <p14:sldId id="299"/>
            <p14:sldId id="300"/>
            <p14:sldId id="301"/>
            <p14:sldId id="294"/>
            <p14:sldId id="292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C32"/>
    <a:srgbClr val="434343"/>
    <a:srgbClr val="FFFFFF"/>
    <a:srgbClr val="ED5338"/>
    <a:srgbClr val="C4936B"/>
    <a:srgbClr val="572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39"/>
    <p:restoredTop sz="96374" autoAdjust="0"/>
  </p:normalViewPr>
  <p:slideViewPr>
    <p:cSldViewPr snapToGrid="0" snapToObjects="1">
      <p:cViewPr varScale="1">
        <p:scale>
          <a:sx n="97" d="100"/>
          <a:sy n="97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4DBEC-FBD6-7F47-8BA8-DC29F1ABBD00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B8CE4-03C7-4045-93DF-3599DF342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614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B8CE4-03C7-4045-93DF-3599DF34215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295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B8CE4-03C7-4045-93DF-3599DF34215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176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B8CE4-03C7-4045-93DF-3599DF34215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77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B8CE4-03C7-4045-93DF-3599DF34215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245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B8CE4-03C7-4045-93DF-3599DF34215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341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B8CE4-03C7-4045-93DF-3599DF34215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16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5AA28-EED3-41A1-84E5-64BEAA01ACE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01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501-D072-3D4F-BD4A-3C4598D054CC}" type="datetimeFigureOut">
              <a:rPr lang="ru-RU" smtClean="0"/>
              <a:t>07.06.2022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2850-2783-D34B-82D0-8CF50B519E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69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501-D072-3D4F-BD4A-3C4598D054CC}" type="datetimeFigureOut">
              <a:rPr lang="ru-RU" smtClean="0"/>
              <a:t>07.06.2022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2850-2783-D34B-82D0-8CF50B519E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696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501-D072-3D4F-BD4A-3C4598D054CC}" type="datetimeFigureOut">
              <a:rPr lang="ru-RU" smtClean="0"/>
              <a:t>07.06.2022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2850-2783-D34B-82D0-8CF50B519E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78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501-D072-3D4F-BD4A-3C4598D054CC}" type="datetimeFigureOut">
              <a:rPr lang="ru-RU" smtClean="0"/>
              <a:t>07.06.2022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2850-2783-D34B-82D0-8CF50B519E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56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501-D072-3D4F-BD4A-3C4598D054CC}" type="datetimeFigureOut">
              <a:rPr lang="ru-RU" smtClean="0"/>
              <a:t>07.06.2022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2850-2783-D34B-82D0-8CF50B519E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6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501-D072-3D4F-BD4A-3C4598D054CC}" type="datetimeFigureOut">
              <a:rPr lang="ru-RU" smtClean="0"/>
              <a:t>07.06.2022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2850-2783-D34B-82D0-8CF50B519E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16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501-D072-3D4F-BD4A-3C4598D054CC}" type="datetimeFigureOut">
              <a:rPr lang="ru-RU" smtClean="0"/>
              <a:t>07.06.2022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2850-2783-D34B-82D0-8CF50B519E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83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501-D072-3D4F-BD4A-3C4598D054CC}" type="datetimeFigureOut">
              <a:rPr lang="ru-RU" smtClean="0"/>
              <a:t>07.06.2022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2850-2783-D34B-82D0-8CF50B519E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501-D072-3D4F-BD4A-3C4598D054CC}" type="datetimeFigureOut">
              <a:rPr lang="ru-RU" smtClean="0"/>
              <a:t>07.06.2022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2850-2783-D34B-82D0-8CF50B519E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23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501-D072-3D4F-BD4A-3C4598D054CC}" type="datetimeFigureOut">
              <a:rPr lang="ru-RU" smtClean="0"/>
              <a:t>07.06.2022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2850-2783-D34B-82D0-8CF50B519E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01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501-D072-3D4F-BD4A-3C4598D054CC}" type="datetimeFigureOut">
              <a:rPr lang="ru-RU" smtClean="0"/>
              <a:t>07.06.2022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2850-2783-D34B-82D0-8CF50B519E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78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EB501-D072-3D4F-BD4A-3C4598D054CC}" type="datetimeFigureOut">
              <a:rPr lang="ru-RU" smtClean="0"/>
              <a:t>07.06.2022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52850-2783-D34B-82D0-8CF50B519E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41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&#1060;&#1040;&#1057;&#1058;&#1058;&#1056;&#1045;&#1050;.&#1056;&#1060;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sv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DEF8B1B-FE05-483C-98F3-6454B9C51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" y="0"/>
            <a:ext cx="9143188" cy="51435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236BD42-1849-0B49-B6E0-B8BFA895FBD6}"/>
              </a:ext>
            </a:extLst>
          </p:cNvPr>
          <p:cNvSpPr/>
          <p:nvPr/>
        </p:nvSpPr>
        <p:spPr>
          <a:xfrm rot="16200000">
            <a:off x="8086071" y="420353"/>
            <a:ext cx="1039944" cy="3385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Proxima Nova Light" panose="02000506030000020004" pitchFamily="2" charset="0"/>
              </a:rPr>
              <a:t>ФАСТТРЕК.РФ </a:t>
            </a:r>
            <a:endParaRPr lang="en-US" sz="1100" dirty="0">
              <a:solidFill>
                <a:schemeClr val="bg1"/>
              </a:solidFill>
              <a:latin typeface="Proxima Nova Light" panose="02000506030000020004" pitchFamily="2" charset="0"/>
            </a:endParaRPr>
          </a:p>
          <a:p>
            <a:r>
              <a:rPr lang="en-US" sz="1100" dirty="0">
                <a:solidFill>
                  <a:schemeClr val="bg1"/>
                </a:solidFill>
                <a:effectLst/>
                <a:latin typeface="Proxima Nova Light" panose="02000506030000020004" pitchFamily="2" charset="0"/>
              </a:rPr>
              <a:t>FPPRT.RU</a:t>
            </a:r>
            <a:endParaRPr lang="ru-RU" sz="1100" dirty="0">
              <a:solidFill>
                <a:schemeClr val="bg1"/>
              </a:solidFill>
              <a:latin typeface="Proxima Nova Light" panose="02000506030000020004" pitchFamily="2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D9DF9BC-6C2D-418E-BED6-D875B7F7B116}"/>
              </a:ext>
            </a:extLst>
          </p:cNvPr>
          <p:cNvSpPr/>
          <p:nvPr/>
        </p:nvSpPr>
        <p:spPr>
          <a:xfrm>
            <a:off x="368680" y="213140"/>
            <a:ext cx="61817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ФОНД ПОДДЕРЖКИ ПРЕДПРИНИМАТЕЛЬСТВА РТ</a:t>
            </a:r>
          </a:p>
        </p:txBody>
      </p:sp>
    </p:spTree>
    <p:extLst>
      <p:ext uri="{BB962C8B-B14F-4D97-AF65-F5344CB8AC3E}">
        <p14:creationId xmlns:p14="http://schemas.microsoft.com/office/powerpoint/2010/main" val="350004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9900A3B-F200-49D8-A53A-629D64ED3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105" y="-10877"/>
            <a:ext cx="9143188" cy="51435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47139E1-469A-4391-A98E-FC201C28CAC8}"/>
              </a:ext>
            </a:extLst>
          </p:cNvPr>
          <p:cNvSpPr txBox="1"/>
          <p:nvPr/>
        </p:nvSpPr>
        <p:spPr>
          <a:xfrm>
            <a:off x="28559" y="910490"/>
            <a:ext cx="2943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Proxima Nova Condensed"/>
              </a:rPr>
              <a:t>ФОНД ПОДДЕРЖКИ ПРЕДПРИНИМАТЕЛЬСТВА </a:t>
            </a:r>
          </a:p>
          <a:p>
            <a:r>
              <a:rPr lang="ru-RU" sz="1600" dirty="0">
                <a:solidFill>
                  <a:schemeClr val="bg1"/>
                </a:solidFill>
                <a:latin typeface="Proxima Nova Condensed"/>
              </a:rPr>
              <a:t>РЕСПУБЛИКИ ТАТАРСТАН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B4BD88-D181-40CC-91B2-38528B335482}"/>
              </a:ext>
            </a:extLst>
          </p:cNvPr>
          <p:cNvSpPr txBox="1"/>
          <p:nvPr/>
        </p:nvSpPr>
        <p:spPr>
          <a:xfrm>
            <a:off x="3509469" y="357589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ED5338"/>
                </a:solidFill>
                <a:latin typeface="Proxima Nova Condensed"/>
              </a:rPr>
              <a:t>Центр «Мой бизнес»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14807E-F82E-4669-B1E6-D23235284FDB}"/>
              </a:ext>
            </a:extLst>
          </p:cNvPr>
          <p:cNvSpPr txBox="1"/>
          <p:nvPr/>
        </p:nvSpPr>
        <p:spPr>
          <a:xfrm>
            <a:off x="3626351" y="845412"/>
            <a:ext cx="1995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МФЦ для </a:t>
            </a:r>
            <a:r>
              <a:rPr lang="ru-RU" sz="1600" dirty="0">
                <a:latin typeface="Proxima Nova Condensed"/>
              </a:rPr>
              <a:t>бизнеса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9E6C8F-5349-4D47-96CC-7A7D4D74D213}"/>
              </a:ext>
            </a:extLst>
          </p:cNvPr>
          <p:cNvSpPr txBox="1"/>
          <p:nvPr/>
        </p:nvSpPr>
        <p:spPr>
          <a:xfrm>
            <a:off x="3209979" y="1441295"/>
            <a:ext cx="4022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Proxima Nova Condensed"/>
              </a:rPr>
              <a:t>Центр поддержки предпринимательства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C63D84-6721-444F-A507-1C0121095576}"/>
              </a:ext>
            </a:extLst>
          </p:cNvPr>
          <p:cNvSpPr txBox="1"/>
          <p:nvPr/>
        </p:nvSpPr>
        <p:spPr>
          <a:xfrm>
            <a:off x="3319327" y="2037178"/>
            <a:ext cx="3828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Proxima Nova Condensed"/>
              </a:rPr>
              <a:t>Центр инноваций в социальной сфере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AAF30E-70A1-49F8-A9C4-5C9ABD4BEBD0}"/>
              </a:ext>
            </a:extLst>
          </p:cNvPr>
          <p:cNvSpPr txBox="1"/>
          <p:nvPr/>
        </p:nvSpPr>
        <p:spPr>
          <a:xfrm>
            <a:off x="3761468" y="2554440"/>
            <a:ext cx="2906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Proxima Nova Condensed"/>
              </a:rPr>
              <a:t>Центр кластерного развития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68EA37-5163-4549-BE56-C7EEA6D94D00}"/>
              </a:ext>
            </a:extLst>
          </p:cNvPr>
          <p:cNvSpPr txBox="1"/>
          <p:nvPr/>
        </p:nvSpPr>
        <p:spPr>
          <a:xfrm>
            <a:off x="6042130" y="3305608"/>
            <a:ext cx="3062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Proxima Nova Condensed"/>
              </a:rPr>
              <a:t>Центр микрофинансирования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1C0746-D683-4E58-9A0F-C12BB72BBD95}"/>
              </a:ext>
            </a:extLst>
          </p:cNvPr>
          <p:cNvSpPr txBox="1"/>
          <p:nvPr/>
        </p:nvSpPr>
        <p:spPr>
          <a:xfrm>
            <a:off x="6042130" y="3901491"/>
            <a:ext cx="2770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Proxima Nova Condensed"/>
              </a:rPr>
              <a:t>Центр поддержки экспорта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0FF3C51-F123-462E-B6F5-5E7D955538AF}"/>
              </a:ext>
            </a:extLst>
          </p:cNvPr>
          <p:cNvSpPr/>
          <p:nvPr/>
        </p:nvSpPr>
        <p:spPr>
          <a:xfrm flipV="1">
            <a:off x="3626351" y="1182003"/>
            <a:ext cx="503999" cy="4571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4A7339A-6408-41E8-BD65-D844C53E8830}"/>
              </a:ext>
            </a:extLst>
          </p:cNvPr>
          <p:cNvSpPr/>
          <p:nvPr/>
        </p:nvSpPr>
        <p:spPr>
          <a:xfrm flipV="1">
            <a:off x="3100207" y="1807185"/>
            <a:ext cx="503999" cy="4571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3DDB863-C2E8-4C31-98E1-130D73797AEA}"/>
              </a:ext>
            </a:extLst>
          </p:cNvPr>
          <p:cNvSpPr/>
          <p:nvPr/>
        </p:nvSpPr>
        <p:spPr>
          <a:xfrm flipV="1">
            <a:off x="3209979" y="2404794"/>
            <a:ext cx="503999" cy="4571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0D898D0-4634-47B1-970E-7E9078BF5D62}"/>
              </a:ext>
            </a:extLst>
          </p:cNvPr>
          <p:cNvSpPr/>
          <p:nvPr/>
        </p:nvSpPr>
        <p:spPr>
          <a:xfrm flipV="1">
            <a:off x="3580870" y="2971502"/>
            <a:ext cx="503999" cy="4571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8211834-F9EF-4A34-B09B-206B322AE192}"/>
              </a:ext>
            </a:extLst>
          </p:cNvPr>
          <p:cNvSpPr/>
          <p:nvPr/>
        </p:nvSpPr>
        <p:spPr>
          <a:xfrm flipV="1">
            <a:off x="5844255" y="3621302"/>
            <a:ext cx="503999" cy="4571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08929AE-EA8B-405A-92F0-9BF46CA0716A}"/>
              </a:ext>
            </a:extLst>
          </p:cNvPr>
          <p:cNvSpPr/>
          <p:nvPr/>
        </p:nvSpPr>
        <p:spPr>
          <a:xfrm flipV="1">
            <a:off x="5844254" y="4240045"/>
            <a:ext cx="503999" cy="4571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E21627-7A87-496E-8D6A-83B466074FF7}"/>
              </a:ext>
            </a:extLst>
          </p:cNvPr>
          <p:cNvSpPr txBox="1"/>
          <p:nvPr/>
        </p:nvSpPr>
        <p:spPr>
          <a:xfrm>
            <a:off x="173420" y="4889271"/>
            <a:ext cx="58389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latin typeface="Proxima Nova Light" panose="02000506030000020004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9833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7A1287-869C-4F2F-A0E5-AFA41AFF6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6"/>
          <a:stretch/>
        </p:blipFill>
        <p:spPr>
          <a:xfrm>
            <a:off x="406" y="8626"/>
            <a:ext cx="8821692" cy="5143500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029C2C7-EF5D-9F45-8531-CEDFFAE78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223800"/>
              </p:ext>
            </p:extLst>
          </p:nvPr>
        </p:nvGraphicFramePr>
        <p:xfrm>
          <a:off x="3115776" y="722507"/>
          <a:ext cx="5819786" cy="3826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2090">
                  <a:extLst>
                    <a:ext uri="{9D8B030D-6E8A-4147-A177-3AD203B41FA5}">
                      <a16:colId xmlns:a16="http://schemas.microsoft.com/office/drawing/2014/main" val="662031621"/>
                    </a:ext>
                  </a:extLst>
                </a:gridCol>
                <a:gridCol w="4087696">
                  <a:extLst>
                    <a:ext uri="{9D8B030D-6E8A-4147-A177-3AD203B41FA5}">
                      <a16:colId xmlns:a16="http://schemas.microsoft.com/office/drawing/2014/main" val="368990402"/>
                    </a:ext>
                  </a:extLst>
                </a:gridCol>
              </a:tblGrid>
              <a:tr h="1581148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Для СМСП РТ, входящих в реестр субъектов МСП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www.rmsp.nalog.ru)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5C3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Оказание содействия в приведении продукции в соответствие с необходимыми требованиями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 700 тысяч рублей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заявки принимаются до 01.04.2022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05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5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Финансирование оформления разрешительной документации сертификата/ декларации/ свидетельства в количестве не более 3-х документов в размере не более 700 тыс. руб. для 1 субъекта МСП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885933"/>
                  </a:ext>
                </a:extLst>
              </a:tr>
              <a:tr h="1884371"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rgbClr val="ED53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0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5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Содействие в организации участия в </a:t>
                      </a:r>
                      <a:r>
                        <a:rPr lang="ru-RU" sz="105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выставочно</a:t>
                      </a:r>
                      <a:r>
                        <a:rPr lang="ru-RU" sz="105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-ярмарочном мероприятии на территории РФ</a:t>
                      </a:r>
                      <a:r>
                        <a:rPr lang="en-US" sz="105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600 тысяч рублей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заявки принимаются до 01.09.2022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0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участия в </a:t>
                      </a:r>
                      <a:r>
                        <a:rPr lang="ru-RU" sz="105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выставочно</a:t>
                      </a: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-ярмарочных мероприятиях (оплата регистрационного сбора, аренды выставочной площади и оборудования)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835343"/>
                  </a:ext>
                </a:extLst>
              </a:tr>
              <a:tr h="2696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116865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B77955-4271-ED4D-B532-2E81CF734602}"/>
              </a:ext>
            </a:extLst>
          </p:cNvPr>
          <p:cNvSpPr/>
          <p:nvPr/>
        </p:nvSpPr>
        <p:spPr>
          <a:xfrm>
            <a:off x="6606134" y="4889271"/>
            <a:ext cx="234430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Подробности по телефону: (843) 524-90-90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9DA1DA-FEC9-7147-86FB-C66275DCA2E2}"/>
              </a:ext>
            </a:extLst>
          </p:cNvPr>
          <p:cNvSpPr txBox="1"/>
          <p:nvPr/>
        </p:nvSpPr>
        <p:spPr>
          <a:xfrm>
            <a:off x="3130655" y="430442"/>
            <a:ext cx="4427967" cy="208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0"/>
              </a:lnSpc>
            </a:pPr>
            <a:r>
              <a:rPr lang="ru-RU" sz="1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 СМСП</a:t>
            </a:r>
            <a:r>
              <a:rPr lang="en-US" sz="1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rgbClr val="ED53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266803-30B2-0340-90C6-B41143A77A93}"/>
              </a:ext>
            </a:extLst>
          </p:cNvPr>
          <p:cNvSpPr txBox="1"/>
          <p:nvPr/>
        </p:nvSpPr>
        <p:spPr>
          <a:xfrm>
            <a:off x="208438" y="844963"/>
            <a:ext cx="236122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Proxima Nova Condensed"/>
                <a:cs typeface="Arial" panose="020B0604020202020204" pitchFamily="34" charset="0"/>
              </a:rPr>
              <a:t>МЕРЫ ПОДДЕРЖКИ ДЛЯ СМСП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91F92E-1C59-4EA3-9267-1DD6D0CD3460}"/>
              </a:ext>
            </a:extLst>
          </p:cNvPr>
          <p:cNvSpPr txBox="1"/>
          <p:nvPr/>
        </p:nvSpPr>
        <p:spPr>
          <a:xfrm>
            <a:off x="173420" y="4889271"/>
            <a:ext cx="58389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latin typeface="Proxima Nova Light" panose="02000506030000020004" pitchFamily="2" charset="0"/>
              </a:rPr>
              <a:t>3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2F5E603-55EA-48F5-9359-F1B835C36CEC}"/>
              </a:ext>
            </a:extLst>
          </p:cNvPr>
          <p:cNvSpPr/>
          <p:nvPr/>
        </p:nvSpPr>
        <p:spPr>
          <a:xfrm>
            <a:off x="4919223" y="4339835"/>
            <a:ext cx="506297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*подача заявки происходит через цифровую платформу МСП.РФ</a:t>
            </a:r>
            <a:endParaRPr lang="ru-RU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298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9B1DFDC-D1DF-4F40-94A8-0EC03E2B2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" y="0"/>
            <a:ext cx="9143188" cy="5143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61ECF20-4BF1-4FEF-B9B3-245EEABFBDDE}"/>
              </a:ext>
            </a:extLst>
          </p:cNvPr>
          <p:cNvSpPr txBox="1"/>
          <p:nvPr/>
        </p:nvSpPr>
        <p:spPr>
          <a:xfrm>
            <a:off x="290215" y="960256"/>
            <a:ext cx="24322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Proxima Nova Condensed"/>
                <a:cs typeface="Arial" panose="020B0604020202020204" pitchFamily="34" charset="0"/>
              </a:rPr>
              <a:t>МЕРЫ ПОДДЕРЖКИ ДЛЯ СМСП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0F2419-1B07-4CCA-9690-55CF5CFDCDAF}"/>
              </a:ext>
            </a:extLst>
          </p:cNvPr>
          <p:cNvSpPr txBox="1"/>
          <p:nvPr/>
        </p:nvSpPr>
        <p:spPr>
          <a:xfrm>
            <a:off x="173420" y="4889271"/>
            <a:ext cx="58389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Proxima Nova Light" panose="02000506030000020004" pitchFamily="2" charset="0"/>
              </a:rPr>
              <a:t>4</a:t>
            </a:r>
            <a:endParaRPr lang="ru-RU" sz="1200" dirty="0">
              <a:latin typeface="Proxima Nova Light" panose="02000506030000020004" pitchFamily="2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1B5236C-75E4-4CD9-800C-EF7FA7BD4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533493"/>
              </p:ext>
            </p:extLst>
          </p:nvPr>
        </p:nvGraphicFramePr>
        <p:xfrm>
          <a:off x="3115776" y="547819"/>
          <a:ext cx="5819786" cy="4346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2090">
                  <a:extLst>
                    <a:ext uri="{9D8B030D-6E8A-4147-A177-3AD203B41FA5}">
                      <a16:colId xmlns:a16="http://schemas.microsoft.com/office/drawing/2014/main" val="662031621"/>
                    </a:ext>
                  </a:extLst>
                </a:gridCol>
                <a:gridCol w="4087696">
                  <a:extLst>
                    <a:ext uri="{9D8B030D-6E8A-4147-A177-3AD203B41FA5}">
                      <a16:colId xmlns:a16="http://schemas.microsoft.com/office/drawing/2014/main" val="368990402"/>
                    </a:ext>
                  </a:extLst>
                </a:gridCol>
              </a:tblGrid>
              <a:tr h="1421489"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Для СМСП РТ, входящих в реестр субъектов МСП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www.rmsp.nalog.ru)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5C3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Услуга по искусственному осеменению </a:t>
                      </a:r>
                      <a:r>
                        <a:rPr lang="ru-RU" sz="105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коров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 15 голов за 1 год на 1 МСП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заявки принимаются до 01.09.2022</a:t>
                      </a:r>
                      <a:endParaRPr lang="ru-RU" sz="105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Для получения услуги необходимо подать заявку через Цифровую платформу МСП.РФ, приложив к заявке не менее 3-х коммерческих предложений от организаций, занимающихся осеменением.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885933"/>
                  </a:ext>
                </a:extLst>
              </a:tr>
              <a:tr h="1421489"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rgbClr val="ED53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Услуги по ведению бухгалтерии</a:t>
                      </a:r>
                      <a:r>
                        <a:rPr lang="en-US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налоговой</a:t>
                      </a:r>
                      <a:r>
                        <a:rPr lang="en-US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юридической консультации</a:t>
                      </a:r>
                      <a:r>
                        <a:rPr lang="en-US" sz="105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заявки принимаются до 01.0</a:t>
                      </a:r>
                      <a:r>
                        <a:rPr lang="en-US" sz="105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05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.2022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0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Услуга предоставляется «</a:t>
                      </a:r>
                      <a:r>
                        <a:rPr lang="ru-RU" sz="105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СберРешения</a:t>
                      </a: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». ФПП РТ</a:t>
                      </a:r>
                      <a:r>
                        <a:rPr lang="en-US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свою очередь</a:t>
                      </a:r>
                      <a:r>
                        <a:rPr lang="en-US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 имеет никакого доступа к бухгалтерским и иным данным предпринимателя.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835343"/>
                  </a:ext>
                </a:extLst>
              </a:tr>
              <a:tr h="892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Услуга по выходу на </a:t>
                      </a:r>
                      <a:r>
                        <a:rPr lang="ru-RU" sz="105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маркетплейсы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заявки принимаются до 01.09.2022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05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Размещение на одном из </a:t>
                      </a:r>
                      <a:r>
                        <a:rPr lang="ru-RU" sz="105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маркетплейсов</a:t>
                      </a: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выбор (</a:t>
                      </a:r>
                      <a:r>
                        <a:rPr lang="ru-RU" sz="105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Ozon</a:t>
                      </a: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WildBerries</a:t>
                      </a: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Kazanexpress</a:t>
                      </a: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Aliexpress</a:t>
                      </a: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или </a:t>
                      </a:r>
                      <a:r>
                        <a:rPr lang="ru-RU" sz="105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Яндекс.Маркет</a:t>
                      </a: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 созданием контента</a:t>
                      </a:r>
                      <a:r>
                        <a:rPr lang="en-US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Настройка логистической схемы. 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582655"/>
                  </a:ext>
                </a:extLst>
              </a:tr>
              <a:tr h="2553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11686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13AEE88-2704-47A0-83E5-896B41AC6AEF}"/>
              </a:ext>
            </a:extLst>
          </p:cNvPr>
          <p:cNvSpPr txBox="1"/>
          <p:nvPr/>
        </p:nvSpPr>
        <p:spPr>
          <a:xfrm>
            <a:off x="3130655" y="257153"/>
            <a:ext cx="4427967" cy="208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0"/>
              </a:lnSpc>
            </a:pPr>
            <a:r>
              <a:rPr lang="ru-RU" sz="1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 СМСП</a:t>
            </a:r>
            <a:r>
              <a:rPr lang="en-US" sz="1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rgbClr val="ED53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03E6527-5F43-45A6-9041-9383AC60FFBD}"/>
              </a:ext>
            </a:extLst>
          </p:cNvPr>
          <p:cNvSpPr/>
          <p:nvPr/>
        </p:nvSpPr>
        <p:spPr>
          <a:xfrm>
            <a:off x="6606134" y="4889271"/>
            <a:ext cx="234430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Подробности по телефону: (843) 524-90-90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32A261-D66F-457B-B4BF-A6A990BBD07A}"/>
              </a:ext>
            </a:extLst>
          </p:cNvPr>
          <p:cNvSpPr/>
          <p:nvPr/>
        </p:nvSpPr>
        <p:spPr>
          <a:xfrm>
            <a:off x="4893823" y="4635042"/>
            <a:ext cx="506297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*подача заявки происходит через цифровую платформу МСП.РФ</a:t>
            </a:r>
            <a:endParaRPr lang="ru-RU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67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0A3DB0-CAAE-4DFC-96EF-73C5C649AE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6"/>
          <a:stretch/>
        </p:blipFill>
        <p:spPr>
          <a:xfrm>
            <a:off x="-1" y="0"/>
            <a:ext cx="8910409" cy="5143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61ECF20-4BF1-4FEF-B9B3-245EEABFBDDE}"/>
              </a:ext>
            </a:extLst>
          </p:cNvPr>
          <p:cNvSpPr txBox="1"/>
          <p:nvPr/>
        </p:nvSpPr>
        <p:spPr>
          <a:xfrm>
            <a:off x="290215" y="960256"/>
            <a:ext cx="24322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Proxima Nova Condensed"/>
                <a:cs typeface="Arial" panose="020B0604020202020204" pitchFamily="34" charset="0"/>
              </a:rPr>
              <a:t>МЕРЫ ПОДДЕРЖКИ ДЛЯ САМОЗАНЯТЫХ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0F2419-1B07-4CCA-9690-55CF5CFDCDAF}"/>
              </a:ext>
            </a:extLst>
          </p:cNvPr>
          <p:cNvSpPr txBox="1"/>
          <p:nvPr/>
        </p:nvSpPr>
        <p:spPr>
          <a:xfrm>
            <a:off x="173420" y="4889271"/>
            <a:ext cx="58389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Proxima Nova Light" panose="02000506030000020004" pitchFamily="2" charset="0"/>
              </a:rPr>
              <a:t>5</a:t>
            </a:r>
            <a:endParaRPr lang="ru-RU" sz="1200" dirty="0">
              <a:latin typeface="Proxima Nova Light" panose="02000506030000020004" pitchFamily="2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1B5236C-75E4-4CD9-800C-EF7FA7BD4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907576"/>
              </p:ext>
            </p:extLst>
          </p:nvPr>
        </p:nvGraphicFramePr>
        <p:xfrm>
          <a:off x="3115776" y="432504"/>
          <a:ext cx="5819786" cy="4517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2090">
                  <a:extLst>
                    <a:ext uri="{9D8B030D-6E8A-4147-A177-3AD203B41FA5}">
                      <a16:colId xmlns:a16="http://schemas.microsoft.com/office/drawing/2014/main" val="662031621"/>
                    </a:ext>
                  </a:extLst>
                </a:gridCol>
                <a:gridCol w="4087696">
                  <a:extLst>
                    <a:ext uri="{9D8B030D-6E8A-4147-A177-3AD203B41FA5}">
                      <a16:colId xmlns:a16="http://schemas.microsoft.com/office/drawing/2014/main" val="368990402"/>
                    </a:ext>
                  </a:extLst>
                </a:gridCol>
              </a:tblGrid>
              <a:tr h="1421489"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Для самозанятых РТ 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5C3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Содействие в продвижении продукции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заявки принимаются до 30.03.2022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Услуга включает себя онлайн мастер-классы по SMM: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основы SMM продвижения;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правильное оформление аккаунтов в социальных сетях; 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основы продаж через </a:t>
                      </a:r>
                      <a:r>
                        <a:rPr lang="ru-RU" sz="105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директ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05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автоворонки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  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обучение и разбор ошибок на основе других бизнесов и их реальных кейсов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885933"/>
                  </a:ext>
                </a:extLst>
              </a:tr>
              <a:tr h="1421489"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rgbClr val="ED53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Услуга по выходу на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маркетплейсы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заявки принимаются до 01.0</a:t>
                      </a:r>
                      <a:r>
                        <a:rPr lang="en-US" sz="105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05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.2022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0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Размещение на одном из </a:t>
                      </a:r>
                      <a:r>
                        <a:rPr lang="ru-RU" sz="105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маркетплейсов</a:t>
                      </a: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выбор (</a:t>
                      </a:r>
                      <a:r>
                        <a:rPr lang="ru-RU" sz="105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Ozon</a:t>
                      </a: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WildBerries</a:t>
                      </a: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или </a:t>
                      </a:r>
                      <a:r>
                        <a:rPr lang="ru-RU" sz="105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Kazanexpress</a:t>
                      </a: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 созданием контента (фото, текст) или использованием контента самозанятого и настройка логистической схемы.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835343"/>
                  </a:ext>
                </a:extLst>
              </a:tr>
              <a:tr h="892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Услуга по предоставлению рабочего места в коворкинге на льготных условиях для самозанятых граждан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заявки принимаются до 01.06.2022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05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Финансирование аренды рабочего места в коворкинге на срок до 3-х месяцев суммой не более 36 тыс. рублей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582655"/>
                  </a:ext>
                </a:extLst>
              </a:tr>
              <a:tr h="2553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11686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13AEE88-2704-47A0-83E5-896B41AC6AEF}"/>
              </a:ext>
            </a:extLst>
          </p:cNvPr>
          <p:cNvSpPr txBox="1"/>
          <p:nvPr/>
        </p:nvSpPr>
        <p:spPr>
          <a:xfrm>
            <a:off x="3130655" y="169810"/>
            <a:ext cx="4427967" cy="208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0"/>
              </a:lnSpc>
            </a:pPr>
            <a:r>
              <a:rPr lang="ru-RU" sz="1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 САМОЗАНЯТЫХ</a:t>
            </a:r>
            <a:r>
              <a:rPr lang="en-US" sz="1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rgbClr val="ED53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03E6527-5F43-45A6-9041-9383AC60FFBD}"/>
              </a:ext>
            </a:extLst>
          </p:cNvPr>
          <p:cNvSpPr/>
          <p:nvPr/>
        </p:nvSpPr>
        <p:spPr>
          <a:xfrm>
            <a:off x="6626273" y="4954929"/>
            <a:ext cx="234430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Подробности по телефону: (843) 524-90-90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2CB7650-0355-4FBD-9E20-8C3494633ADA}"/>
              </a:ext>
            </a:extLst>
          </p:cNvPr>
          <p:cNvSpPr/>
          <p:nvPr/>
        </p:nvSpPr>
        <p:spPr>
          <a:xfrm>
            <a:off x="4912873" y="4695780"/>
            <a:ext cx="506297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*подача заявки происходит через цифровую платформу МСП.РФ</a:t>
            </a:r>
            <a:endParaRPr lang="ru-RU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0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7A1287-869C-4F2F-A0E5-AFA41AFF6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6"/>
          <a:stretch/>
        </p:blipFill>
        <p:spPr>
          <a:xfrm>
            <a:off x="406" y="8626"/>
            <a:ext cx="8821692" cy="5143500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029C2C7-EF5D-9F45-8531-CEDFFAE78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826946"/>
              </p:ext>
            </p:extLst>
          </p:nvPr>
        </p:nvGraphicFramePr>
        <p:xfrm>
          <a:off x="3115776" y="722507"/>
          <a:ext cx="5819786" cy="3877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2090">
                  <a:extLst>
                    <a:ext uri="{9D8B030D-6E8A-4147-A177-3AD203B41FA5}">
                      <a16:colId xmlns:a16="http://schemas.microsoft.com/office/drawing/2014/main" val="662031621"/>
                    </a:ext>
                  </a:extLst>
                </a:gridCol>
                <a:gridCol w="4087696">
                  <a:extLst>
                    <a:ext uri="{9D8B030D-6E8A-4147-A177-3AD203B41FA5}">
                      <a16:colId xmlns:a16="http://schemas.microsoft.com/office/drawing/2014/main" val="368990402"/>
                    </a:ext>
                  </a:extLst>
                </a:gridCol>
              </a:tblGrid>
              <a:tr h="538998">
                <a:tc row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Для СМСП РТ, входящих в реестр социальных предприятий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5C3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Консультации по вопросам вхождения в реестр социальных предприятий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Срок приема заявок до 01.05.2022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Полное сопровождение сотрудниками ЦИСС-а всего процесса подачи заявки.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885933"/>
                  </a:ext>
                </a:extLst>
              </a:tr>
              <a:tr h="646063"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rgbClr val="ED53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Содействие в организации участия в </a:t>
                      </a:r>
                      <a:r>
                        <a:rPr lang="ru-RU" sz="105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выставочно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-ярмарочном мероприятии: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300 тысяч рублей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только для МСП со статусом социального предприятия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835343"/>
                  </a:ext>
                </a:extLst>
              </a:tr>
              <a:tr h="471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Предоставление гранта до 500 тысяч рублей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только для МСП со статусом социального предприятия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Условия </a:t>
                      </a:r>
                      <a:r>
                        <a:rPr lang="ru-RU" sz="105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софинансирования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50 на 50.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491231"/>
                  </a:ext>
                </a:extLst>
              </a:tr>
              <a:tr h="471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Участие во Всероссийском конкурсе «Лучший социальный проект года»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только для МСП со статусом социального предприятия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923082"/>
                  </a:ext>
                </a:extLst>
              </a:tr>
              <a:tr h="2696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116865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B77955-4271-ED4D-B532-2E81CF734602}"/>
              </a:ext>
            </a:extLst>
          </p:cNvPr>
          <p:cNvSpPr/>
          <p:nvPr/>
        </p:nvSpPr>
        <p:spPr>
          <a:xfrm>
            <a:off x="5962650" y="4889271"/>
            <a:ext cx="2987791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Подробности по телефону: (843) 222-90-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 (12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102)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9DA1DA-FEC9-7147-86FB-C66275DCA2E2}"/>
              </a:ext>
            </a:extLst>
          </p:cNvPr>
          <p:cNvSpPr txBox="1"/>
          <p:nvPr/>
        </p:nvSpPr>
        <p:spPr>
          <a:xfrm>
            <a:off x="3130655" y="430442"/>
            <a:ext cx="4427967" cy="208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0"/>
              </a:lnSpc>
            </a:pPr>
            <a:r>
              <a:rPr lang="ru-RU" sz="1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 СОЦИАЛЬНЫХ ПРЕДПРИЯТИЙ</a:t>
            </a:r>
            <a:r>
              <a:rPr lang="en-US" sz="1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rgbClr val="ED53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266803-30B2-0340-90C6-B41143A77A93}"/>
              </a:ext>
            </a:extLst>
          </p:cNvPr>
          <p:cNvSpPr txBox="1"/>
          <p:nvPr/>
        </p:nvSpPr>
        <p:spPr>
          <a:xfrm>
            <a:off x="208438" y="844963"/>
            <a:ext cx="236122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Proxima Nova Condensed"/>
                <a:cs typeface="Arial" panose="020B0604020202020204" pitchFamily="34" charset="0"/>
              </a:rPr>
              <a:t>МЕРЫ ПОДДЕРЖКИ ДЛЯ СОЦИАЛЬНЫЙ ПРЕДПРИЯТИЙ РТ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91F92E-1C59-4EA3-9267-1DD6D0CD3460}"/>
              </a:ext>
            </a:extLst>
          </p:cNvPr>
          <p:cNvSpPr txBox="1"/>
          <p:nvPr/>
        </p:nvSpPr>
        <p:spPr>
          <a:xfrm>
            <a:off x="173420" y="4889271"/>
            <a:ext cx="58389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Proxima Nova Light" panose="02000506030000020004" pitchFamily="2" charset="0"/>
              </a:rPr>
              <a:t>6</a:t>
            </a:r>
            <a:endParaRPr lang="ru-RU" sz="1200" dirty="0">
              <a:latin typeface="Proxima Nova Light" panose="02000506030000020004" pitchFamily="2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7B2E35B-89BB-4A3E-8ABD-D16A1C014D70}"/>
              </a:ext>
            </a:extLst>
          </p:cNvPr>
          <p:cNvSpPr/>
          <p:nvPr/>
        </p:nvSpPr>
        <p:spPr>
          <a:xfrm>
            <a:off x="4925056" y="4351743"/>
            <a:ext cx="506297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*подача заявки происходит через цифровую платформу МСП.РФ</a:t>
            </a:r>
            <a:endParaRPr lang="ru-RU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42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9B1DFDC-D1DF-4F40-94A8-0EC03E2B2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" y="0"/>
            <a:ext cx="9143188" cy="5143500"/>
          </a:xfrm>
          <a:prstGeom prst="rect">
            <a:avLst/>
          </a:prstGeom>
        </p:spPr>
      </p:pic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127298EF-C29F-4012-94BD-7B5F0BC59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877232"/>
              </p:ext>
            </p:extLst>
          </p:nvPr>
        </p:nvGraphicFramePr>
        <p:xfrm>
          <a:off x="3048776" y="693577"/>
          <a:ext cx="5605373" cy="3756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3918">
                  <a:extLst>
                    <a:ext uri="{9D8B030D-6E8A-4147-A177-3AD203B41FA5}">
                      <a16:colId xmlns:a16="http://schemas.microsoft.com/office/drawing/2014/main" val="662031621"/>
                    </a:ext>
                  </a:extLst>
                </a:gridCol>
                <a:gridCol w="4121455">
                  <a:extLst>
                    <a:ext uri="{9D8B030D-6E8A-4147-A177-3AD203B41FA5}">
                      <a16:colId xmlns:a16="http://schemas.microsoft.com/office/drawing/2014/main" val="368990402"/>
                    </a:ext>
                  </a:extLst>
                </a:gridCol>
              </a:tblGrid>
              <a:tr h="3009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rgbClr val="EB5C3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СМСП, занятых в реальном секторе экономики</a:t>
                      </a:r>
                      <a:endParaRPr lang="ru-RU" sz="840" b="0" u="non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rgbClr val="EB5C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885933"/>
                  </a:ext>
                </a:extLst>
              </a:tr>
              <a:tr h="2300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300 000 до 5 000 000 рублей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835343"/>
                  </a:ext>
                </a:extLst>
              </a:tr>
              <a:tr h="2300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ЦЕЛЬ</a:t>
                      </a: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Предоставляется на любые обоснованные заемщиками затраты на предпринимательские цели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011372"/>
                  </a:ext>
                </a:extLst>
              </a:tr>
              <a:tr h="2300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3 до 36 месяцев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609912"/>
                  </a:ext>
                </a:extLst>
              </a:tr>
              <a:tr h="1805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ПРОЦЕНТНАЯ СТАВКА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,5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годовых</a:t>
                      </a: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270882"/>
                  </a:ext>
                </a:extLst>
              </a:tr>
              <a:tr h="2688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ОТСРОЧКА</a:t>
                      </a: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Отсрочка выплаты основного долга на 6 месяцев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273249"/>
                  </a:ext>
                </a:extLst>
              </a:tr>
              <a:tr h="2569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ОБЕСПЕЧЕНИЕ</a:t>
                      </a: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300 000 руб.:</a:t>
                      </a:r>
                    </a:p>
                    <a:p>
                      <a:pPr marL="2095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270510" algn="l"/>
                        </a:tabLs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поручительство ФЛ/ИП/ЮЛ или залог имущества </a:t>
                      </a:r>
                    </a:p>
                    <a:p>
                      <a:pPr marL="2095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270510" algn="l"/>
                        </a:tabLst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300 001 до 1 000 000 руб.:</a:t>
                      </a:r>
                    </a:p>
                    <a:p>
                      <a:pPr marL="2095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поручительство ФЛ/ИП/ЮЛ + залог имущества</a:t>
                      </a:r>
                    </a:p>
                    <a:p>
                      <a:pPr marL="2095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поручительство ФЛ/ИП/ЮЛ + поручительство Гарантийного Фонда РТ на 50 процентов от суммы микрозайма.</a:t>
                      </a:r>
                    </a:p>
                    <a:p>
                      <a:pPr marL="2095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1 000 001 до 5 000 000 руб.:</a:t>
                      </a:r>
                    </a:p>
                    <a:p>
                      <a:pPr marL="2095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поручительство ФЛ/ИП/ЮЛ + залог имущества </a:t>
                      </a:r>
                    </a:p>
                    <a:p>
                      <a:pPr marL="2095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поручительство ФЛ/ИП/ЮЛ + поручительство Гарантийного Фонда РТ до 50 процентов от суммы микрозайма + залог имущества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791591"/>
                  </a:ext>
                </a:extLst>
              </a:tr>
              <a:tr h="2420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ПОДАТЬ ЗАЯВКУ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ФАСТТРЕК.РФ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b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через МФЦ для бизнеса (г. Казань, ул. Петербургская, д. 28).</a:t>
                      </a: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557325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53C2792-D45C-4831-AB66-41A763624E40}"/>
              </a:ext>
            </a:extLst>
          </p:cNvPr>
          <p:cNvSpPr/>
          <p:nvPr/>
        </p:nvSpPr>
        <p:spPr>
          <a:xfrm>
            <a:off x="5503063" y="4824082"/>
            <a:ext cx="315108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Подробности по телефону: (843) 524-90-90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1ECF20-4BF1-4FEF-B9B3-245EEABFBDDE}"/>
              </a:ext>
            </a:extLst>
          </p:cNvPr>
          <p:cNvSpPr txBox="1"/>
          <p:nvPr/>
        </p:nvSpPr>
        <p:spPr>
          <a:xfrm>
            <a:off x="290215" y="960256"/>
            <a:ext cx="24322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Proxima Nova Condensed" panose="02000506030000020004" pitchFamily="2" charset="0"/>
              </a:rPr>
              <a:t>МИКРОФИНАНСОВЫЙ ПРОДУКТ «ПЕРЕЗАГРУЗКА»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0F2419-1B07-4CCA-9690-55CF5CFDCDAF}"/>
              </a:ext>
            </a:extLst>
          </p:cNvPr>
          <p:cNvSpPr txBox="1"/>
          <p:nvPr/>
        </p:nvSpPr>
        <p:spPr>
          <a:xfrm>
            <a:off x="173420" y="4889271"/>
            <a:ext cx="58389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latin typeface="Proxima Nova Light" panose="02000506030000020004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664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AD55B6B-9604-4E3D-AE91-9F9BD686F0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4"/>
          <a:stretch/>
        </p:blipFill>
        <p:spPr>
          <a:xfrm>
            <a:off x="0" y="0"/>
            <a:ext cx="8789872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01372A-F82E-4431-ADF5-D9BE74C2E57B}"/>
              </a:ext>
            </a:extLst>
          </p:cNvPr>
          <p:cNvSpPr txBox="1"/>
          <p:nvPr/>
        </p:nvSpPr>
        <p:spPr>
          <a:xfrm>
            <a:off x="133349" y="848927"/>
            <a:ext cx="287495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Proxima Nova Condensed" panose="02000506030000020004" pitchFamily="2" charset="0"/>
              </a:rPr>
              <a:t>МИКРОФИНАНСОВЫЕ ПРОДУКТЫ ФОНДА ПОДДЕРЖКИ ПРЕДПРИНИМАТЕЛЬСТВА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3930DA2-2E16-412A-B4F9-A6C6926C30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489932"/>
              </p:ext>
            </p:extLst>
          </p:nvPr>
        </p:nvGraphicFramePr>
        <p:xfrm>
          <a:off x="3184499" y="841210"/>
          <a:ext cx="5605373" cy="3297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8503">
                  <a:extLst>
                    <a:ext uri="{9D8B030D-6E8A-4147-A177-3AD203B41FA5}">
                      <a16:colId xmlns:a16="http://schemas.microsoft.com/office/drawing/2014/main" val="662031621"/>
                    </a:ext>
                  </a:extLst>
                </a:gridCol>
                <a:gridCol w="4066870">
                  <a:extLst>
                    <a:ext uri="{9D8B030D-6E8A-4147-A177-3AD203B41FA5}">
                      <a16:colId xmlns:a16="http://schemas.microsoft.com/office/drawing/2014/main" val="368990402"/>
                    </a:ext>
                  </a:extLst>
                </a:gridCol>
              </a:tblGrid>
              <a:tr h="3061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rgbClr val="EB5C3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СМСП, занятых в реальном секторе экономики</a:t>
                      </a:r>
                      <a:endParaRPr lang="ru-RU" sz="840" b="0" u="non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rgbClr val="EB5C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885933"/>
                  </a:ext>
                </a:extLst>
              </a:tr>
              <a:tr h="5394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Микрофинансовый продукт «Старт»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микрозайма:  от 100 000 до 500 000 рублей.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микрозайма:     от 3 до 36 месяцев.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Процентная ставка — 4,5 % годовых.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835343"/>
                  </a:ext>
                </a:extLst>
              </a:tr>
              <a:tr h="5394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Микрофинансовый продукт «Социальное предпринимательство»</a:t>
                      </a: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микрозайма от 100 000 до 5 000 000 рублей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микрозайма от 3 месяцев до 36 месяцев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Процентная ставка — ½ ставки ЦБ.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011372"/>
                  </a:ext>
                </a:extLst>
              </a:tr>
              <a:tr h="5394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Микрофинансовый продукт «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Промпарки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микрозайма — от 300 000 до 5 000 000 рублей.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микрозайма — от 3 до 36 месяцев.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Процентная ставка — 4,5% годовых.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609912"/>
                  </a:ext>
                </a:extLst>
              </a:tr>
              <a:tr h="6774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Микрофинансовый продукт «Для развития экспорта»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микрозайма: от 300 000 до 5 000 000 рублей.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микрозайма: от 3 месяцев до 36 месяцев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Процентная ставка: от 0,1% до ключевой ставки ЦБ</a:t>
                      </a: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270882"/>
                  </a:ext>
                </a:extLst>
              </a:tr>
              <a:tr h="4014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Микрофинансовый продукт «Самозанятые»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микрозайма — от 50 000 до 500 000 рублей.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микрозайма — от 3 до 24 месяцев.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Процентная ставка — 5,5% годовых.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557325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942C7C-97E5-4968-AF9B-FB0EDBAE4875}"/>
              </a:ext>
            </a:extLst>
          </p:cNvPr>
          <p:cNvSpPr/>
          <p:nvPr/>
        </p:nvSpPr>
        <p:spPr>
          <a:xfrm>
            <a:off x="5503063" y="4824082"/>
            <a:ext cx="315108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Подробности по телефону: (843) 524-90-90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28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1E66A05-0C53-49C6-835E-23155487E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" y="0"/>
            <a:ext cx="9143188" cy="51435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E75666-64AE-6345-9950-0F9BDCCCE2CF}"/>
              </a:ext>
            </a:extLst>
          </p:cNvPr>
          <p:cNvSpPr/>
          <p:nvPr/>
        </p:nvSpPr>
        <p:spPr>
          <a:xfrm>
            <a:off x="8043639" y="3688670"/>
            <a:ext cx="12753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effectLst/>
                <a:latin typeface="Proxima Nova Light" panose="02000506030000020004" pitchFamily="2" charset="0"/>
              </a:rPr>
              <a:t>FPPRT.RU</a:t>
            </a:r>
            <a:endParaRPr lang="ru-RU" sz="1400" dirty="0">
              <a:latin typeface="Proxima Nova Light" panose="02000506030000020004" pitchFamily="2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62243B8B-23E5-BD48-9D7D-87458B98E192}"/>
              </a:ext>
            </a:extLst>
          </p:cNvPr>
          <p:cNvSpPr/>
          <p:nvPr/>
        </p:nvSpPr>
        <p:spPr>
          <a:xfrm>
            <a:off x="2968541" y="869554"/>
            <a:ext cx="390558" cy="390558"/>
          </a:xfrm>
          <a:prstGeom prst="ellipse">
            <a:avLst/>
          </a:prstGeom>
          <a:solidFill>
            <a:srgbClr val="EB5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0CE64D-20D4-A94B-81FA-0118998FB2E1}"/>
              </a:ext>
            </a:extLst>
          </p:cNvPr>
          <p:cNvSpPr txBox="1"/>
          <p:nvPr/>
        </p:nvSpPr>
        <p:spPr>
          <a:xfrm>
            <a:off x="3570585" y="949415"/>
            <a:ext cx="138217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Proxima Nova Condensed" panose="02000506030000020004" pitchFamily="2" charset="0"/>
              </a:rPr>
              <a:t>+7</a:t>
            </a:r>
            <a:r>
              <a:rPr lang="ru-RU" sz="1200" dirty="0">
                <a:latin typeface="Proxima Nova Condensed" panose="02000506030000020004" pitchFamily="2" charset="0"/>
              </a:rPr>
              <a:t> (843) 524 90 90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C50AE2-AD52-804C-B3D1-B6454B11C340}"/>
              </a:ext>
            </a:extLst>
          </p:cNvPr>
          <p:cNvSpPr txBox="1"/>
          <p:nvPr/>
        </p:nvSpPr>
        <p:spPr>
          <a:xfrm>
            <a:off x="2968541" y="288312"/>
            <a:ext cx="299316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rgbClr val="ED5338"/>
                </a:solidFill>
                <a:latin typeface="Proxima Nova Condensed" panose="02000506030000020004" pitchFamily="2" charset="0"/>
              </a:rPr>
              <a:t>ОБРАТИТЬСЯ В ФОНД: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B30ECEB-CF7E-7743-BD8C-B3AD75F06265}"/>
              </a:ext>
            </a:extLst>
          </p:cNvPr>
          <p:cNvSpPr/>
          <p:nvPr/>
        </p:nvSpPr>
        <p:spPr>
          <a:xfrm flipV="1">
            <a:off x="2968541" y="664589"/>
            <a:ext cx="503999" cy="4571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E901A072-EE4C-7444-A985-CADCB2BD90A4}"/>
              </a:ext>
            </a:extLst>
          </p:cNvPr>
          <p:cNvSpPr/>
          <p:nvPr/>
        </p:nvSpPr>
        <p:spPr>
          <a:xfrm>
            <a:off x="2968541" y="1927211"/>
            <a:ext cx="390558" cy="390558"/>
          </a:xfrm>
          <a:prstGeom prst="ellipse">
            <a:avLst/>
          </a:prstGeom>
          <a:solidFill>
            <a:srgbClr val="EB5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580B2C-9225-8244-8CCF-0559B5924E26}"/>
              </a:ext>
            </a:extLst>
          </p:cNvPr>
          <p:cNvSpPr txBox="1"/>
          <p:nvPr/>
        </p:nvSpPr>
        <p:spPr>
          <a:xfrm>
            <a:off x="3570584" y="2014768"/>
            <a:ext cx="11808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Proxima Nova Condensed" panose="02000506030000020004" pitchFamily="2" charset="0"/>
              </a:rPr>
              <a:t>INFO@FPPRT.RU</a:t>
            </a:r>
            <a:endParaRPr lang="ru-RU" sz="1200" dirty="0">
              <a:latin typeface="Proxima Nova Condensed" panose="02000506030000020004" pitchFamily="2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9F8784C-1EDF-D843-B029-B6BF75AD22CA}"/>
              </a:ext>
            </a:extLst>
          </p:cNvPr>
          <p:cNvSpPr/>
          <p:nvPr/>
        </p:nvSpPr>
        <p:spPr>
          <a:xfrm>
            <a:off x="5712056" y="1241767"/>
            <a:ext cx="390558" cy="390558"/>
          </a:xfrm>
          <a:prstGeom prst="ellipse">
            <a:avLst/>
          </a:prstGeom>
          <a:solidFill>
            <a:srgbClr val="EB5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5FF481-7650-B142-9EBF-F314D8E3D74C}"/>
              </a:ext>
            </a:extLst>
          </p:cNvPr>
          <p:cNvSpPr txBox="1"/>
          <p:nvPr/>
        </p:nvSpPr>
        <p:spPr>
          <a:xfrm>
            <a:off x="6314099" y="1329324"/>
            <a:ext cx="236721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latin typeface="Proxima Nova Condensed" panose="02000506030000020004" pitchFamily="2" charset="0"/>
              </a:rPr>
              <a:t>КАЗАНЬ, УЛ. ПЕТЕРБУРГСКАЯ 28.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3BFDAFC7-F63F-4342-95E3-692DF11759B9}"/>
              </a:ext>
            </a:extLst>
          </p:cNvPr>
          <p:cNvSpPr/>
          <p:nvPr/>
        </p:nvSpPr>
        <p:spPr>
          <a:xfrm>
            <a:off x="5712056" y="1814955"/>
            <a:ext cx="390558" cy="390558"/>
          </a:xfrm>
          <a:prstGeom prst="ellipse">
            <a:avLst/>
          </a:prstGeom>
          <a:solidFill>
            <a:srgbClr val="EB5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D65418-C0D4-754D-B0A4-5524D89C6EA2}"/>
              </a:ext>
            </a:extLst>
          </p:cNvPr>
          <p:cNvSpPr txBox="1"/>
          <p:nvPr/>
        </p:nvSpPr>
        <p:spPr>
          <a:xfrm>
            <a:off x="6252715" y="1917901"/>
            <a:ext cx="26981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Proxima Nova Condensed" panose="02000506030000020004" pitchFamily="2" charset="0"/>
              </a:rPr>
              <a:t>Telegram</a:t>
            </a:r>
            <a:r>
              <a:rPr lang="ru-RU" sz="1200" dirty="0">
                <a:latin typeface="Proxima Nova Condensed" panose="02000506030000020004" pitchFamily="2" charset="0"/>
              </a:rPr>
              <a:t>-канал Фона</a:t>
            </a:r>
            <a:r>
              <a:rPr lang="en-US" sz="1200" dirty="0">
                <a:latin typeface="Proxima Nova Condensed" panose="02000506030000020004" pitchFamily="2" charset="0"/>
              </a:rPr>
              <a:t>:</a:t>
            </a:r>
            <a:r>
              <a:rPr lang="ru-RU" sz="1200" dirty="0">
                <a:latin typeface="Proxima Nova Condensed" panose="02000506030000020004" pitchFamily="2" charset="0"/>
              </a:rPr>
              <a:t> </a:t>
            </a:r>
            <a:r>
              <a:rPr lang="en-US" sz="1200" dirty="0">
                <a:latin typeface="Proxima Nova Condensed" panose="02000506030000020004" pitchFamily="2" charset="0"/>
              </a:rPr>
              <a:t>https://t.me/dom_pred_fpp_rt</a:t>
            </a:r>
            <a:endParaRPr lang="ru-RU" sz="1200" dirty="0">
              <a:latin typeface="Proxima Nova Condensed" panose="02000506030000020004" pitchFamily="2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795D07F-B51C-844C-86AB-7E21F2A5E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051564" y="965595"/>
            <a:ext cx="224512" cy="22451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44C6348-9680-1048-8CEF-C919BB202F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827152" y="1308753"/>
            <a:ext cx="160366" cy="25658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C5DC4BB-6038-2D4E-95BD-1D1F4BCDFB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051564" y="2010234"/>
            <a:ext cx="224512" cy="22451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EBFCA7E-9518-F145-83BC-097533BE20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809287" y="1890947"/>
            <a:ext cx="211754" cy="21175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B8864F7-170D-164A-949B-120E9FFAD110}"/>
              </a:ext>
            </a:extLst>
          </p:cNvPr>
          <p:cNvSpPr txBox="1"/>
          <p:nvPr/>
        </p:nvSpPr>
        <p:spPr>
          <a:xfrm>
            <a:off x="3570583" y="1477215"/>
            <a:ext cx="187569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Proxima Nova Condensed" panose="02000506030000020004" pitchFamily="2" charset="0"/>
              </a:rPr>
              <a:t>FPPRT.RU</a:t>
            </a:r>
            <a:r>
              <a:rPr lang="ru-RU" sz="1200" dirty="0">
                <a:latin typeface="Proxima Nova Condensed" panose="02000506030000020004" pitchFamily="2" charset="0"/>
              </a:rPr>
              <a:t> </a:t>
            </a:r>
            <a:r>
              <a:rPr lang="en-US" sz="1200" dirty="0">
                <a:latin typeface="Proxima Nova Condensed" panose="02000506030000020004" pitchFamily="2" charset="0"/>
              </a:rPr>
              <a:t>| </a:t>
            </a:r>
            <a:r>
              <a:rPr lang="ru-RU" sz="1200" dirty="0">
                <a:latin typeface="Proxima Nova Condensed" panose="02000506030000020004" pitchFamily="2" charset="0"/>
              </a:rPr>
              <a:t>ФАСТТРЕК.РФ 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89680AD-9A0C-544F-B1C1-6719E3B714BE}"/>
              </a:ext>
            </a:extLst>
          </p:cNvPr>
          <p:cNvSpPr/>
          <p:nvPr/>
        </p:nvSpPr>
        <p:spPr>
          <a:xfrm>
            <a:off x="2968541" y="1394919"/>
            <a:ext cx="390558" cy="390558"/>
          </a:xfrm>
          <a:prstGeom prst="ellipse">
            <a:avLst/>
          </a:prstGeom>
          <a:solidFill>
            <a:srgbClr val="EB5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EC79FF-E0A8-A44E-9D6B-01CAC1ED23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055400" y="1483492"/>
            <a:ext cx="215694" cy="21569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AE94AB6-ED0E-4090-BB69-F3F69C8CC16E}"/>
              </a:ext>
            </a:extLst>
          </p:cNvPr>
          <p:cNvSpPr txBox="1"/>
          <p:nvPr/>
        </p:nvSpPr>
        <p:spPr>
          <a:xfrm>
            <a:off x="451662" y="312245"/>
            <a:ext cx="299316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rgbClr val="ED5338"/>
                </a:solidFill>
                <a:latin typeface="Proxima Nova Condensed" panose="02000506030000020004" pitchFamily="2" charset="0"/>
              </a:rPr>
              <a:t>КАК ПОЛУЧИТЬ </a:t>
            </a:r>
          </a:p>
          <a:p>
            <a:r>
              <a:rPr lang="ru-RU" sz="1800" dirty="0">
                <a:solidFill>
                  <a:srgbClr val="ED5338"/>
                </a:solidFill>
                <a:latin typeface="Proxima Nova Condensed" panose="02000506030000020004" pitchFamily="2" charset="0"/>
              </a:rPr>
              <a:t>УСЛУГИ ФОНДА?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C965FA-E72A-45DC-BD41-505D3255B5D9}"/>
              </a:ext>
            </a:extLst>
          </p:cNvPr>
          <p:cNvSpPr txBox="1"/>
          <p:nvPr/>
        </p:nvSpPr>
        <p:spPr>
          <a:xfrm>
            <a:off x="173420" y="4889271"/>
            <a:ext cx="58389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Proxima Nova Light" panose="02000506030000020004" pitchFamily="2" charset="0"/>
              </a:rPr>
              <a:t>8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26ECEA57-A207-4608-81C3-ED7DBF8B55E3}"/>
              </a:ext>
            </a:extLst>
          </p:cNvPr>
          <p:cNvSpPr/>
          <p:nvPr/>
        </p:nvSpPr>
        <p:spPr>
          <a:xfrm>
            <a:off x="5712056" y="2407340"/>
            <a:ext cx="390558" cy="390558"/>
          </a:xfrm>
          <a:prstGeom prst="ellipse">
            <a:avLst/>
          </a:prstGeom>
          <a:solidFill>
            <a:srgbClr val="EB5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441A06-9E60-4A8D-8DC1-ECC8D9AF0DA6}"/>
              </a:ext>
            </a:extLst>
          </p:cNvPr>
          <p:cNvSpPr txBox="1"/>
          <p:nvPr/>
        </p:nvSpPr>
        <p:spPr>
          <a:xfrm>
            <a:off x="6210156" y="2491823"/>
            <a:ext cx="18978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err="1">
                <a:latin typeface="Proxima Nova Condensed" panose="02000506030000020004" pitchFamily="2" charset="0"/>
              </a:rPr>
              <a:t>instagram</a:t>
            </a:r>
            <a:r>
              <a:rPr lang="en-US" sz="1400" dirty="0">
                <a:latin typeface="Proxima Nova Condensed" panose="02000506030000020004" pitchFamily="2" charset="0"/>
              </a:rPr>
              <a:t>: </a:t>
            </a:r>
            <a:r>
              <a:rPr lang="en-US" sz="1400" dirty="0" err="1">
                <a:latin typeface="Proxima Nova Condensed" panose="02000506030000020004" pitchFamily="2" charset="0"/>
              </a:rPr>
              <a:t>dom_pred</a:t>
            </a:r>
            <a:endParaRPr lang="ru-RU" sz="1400" dirty="0">
              <a:latin typeface="Proxima Nova Condensed" panose="02000506030000020004" pitchFamily="2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0045848-3975-4560-B7A7-23F05042F6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804825" y="2495814"/>
            <a:ext cx="211754" cy="211754"/>
          </a:xfrm>
          <a:prstGeom prst="rect">
            <a:avLst/>
          </a:prstGeom>
        </p:spPr>
      </p:pic>
      <p:pic>
        <p:nvPicPr>
          <p:cNvPr id="1026" name="Picture 2" descr="http://qrcoder.ru/code/?https%3A%2F%2Ft.me%2Fdom_pred_fpp_rt&amp;4&amp;0">
            <a:extLst>
              <a:ext uri="{FF2B5EF4-FFF2-40B4-BE49-F238E27FC236}">
                <a16:creationId xmlns:a16="http://schemas.microsoft.com/office/drawing/2014/main" id="{B2516CBC-9126-48EB-8AD1-F8E0A3E61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146" y="2911857"/>
            <a:ext cx="1162499" cy="116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0363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5097</TotalTime>
  <Words>893</Words>
  <Application>Microsoft Office PowerPoint</Application>
  <PresentationFormat>Экран (16:9)</PresentationFormat>
  <Paragraphs>158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Proxima Nova Condensed</vt:lpstr>
      <vt:lpstr>Proxima Nova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Секретарь</cp:lastModifiedBy>
  <cp:revision>237</cp:revision>
  <cp:lastPrinted>2020-12-03T09:52:46Z</cp:lastPrinted>
  <dcterms:created xsi:type="dcterms:W3CDTF">2019-05-21T18:14:28Z</dcterms:created>
  <dcterms:modified xsi:type="dcterms:W3CDTF">2022-06-07T18:06:01Z</dcterms:modified>
</cp:coreProperties>
</file>