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73" r:id="rId3"/>
    <p:sldId id="347" r:id="rId4"/>
    <p:sldId id="348" r:id="rId5"/>
    <p:sldId id="368" r:id="rId6"/>
    <p:sldId id="369" r:id="rId7"/>
    <p:sldId id="370" r:id="rId8"/>
    <p:sldId id="371" r:id="rId9"/>
    <p:sldId id="373" r:id="rId10"/>
    <p:sldId id="374" r:id="rId11"/>
    <p:sldId id="372" r:id="rId12"/>
    <p:sldId id="375" r:id="rId13"/>
    <p:sldId id="396" r:id="rId14"/>
    <p:sldId id="397" r:id="rId15"/>
    <p:sldId id="398" r:id="rId16"/>
    <p:sldId id="399" r:id="rId17"/>
    <p:sldId id="376" r:id="rId18"/>
    <p:sldId id="379" r:id="rId19"/>
    <p:sldId id="380" r:id="rId20"/>
    <p:sldId id="383" r:id="rId21"/>
    <p:sldId id="382" r:id="rId22"/>
    <p:sldId id="386" r:id="rId23"/>
    <p:sldId id="388" r:id="rId24"/>
    <p:sldId id="400" r:id="rId25"/>
    <p:sldId id="378" r:id="rId26"/>
    <p:sldId id="384" r:id="rId27"/>
    <p:sldId id="385" r:id="rId28"/>
    <p:sldId id="387" r:id="rId29"/>
    <p:sldId id="389" r:id="rId30"/>
    <p:sldId id="390" r:id="rId31"/>
    <p:sldId id="401" r:id="rId32"/>
    <p:sldId id="377" r:id="rId33"/>
    <p:sldId id="381" r:id="rId34"/>
    <p:sldId id="402" r:id="rId35"/>
    <p:sldId id="392" r:id="rId36"/>
    <p:sldId id="395" r:id="rId37"/>
    <p:sldId id="394" r:id="rId38"/>
    <p:sldId id="403" r:id="rId39"/>
    <p:sldId id="404" r:id="rId40"/>
    <p:sldId id="270" r:id="rId41"/>
    <p:sldId id="283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2384"/>
    <a:srgbClr val="0294C5"/>
    <a:srgbClr val="F1F3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30" autoAdjust="0"/>
    <p:restoredTop sz="94660"/>
  </p:normalViewPr>
  <p:slideViewPr>
    <p:cSldViewPr snapToGrid="0">
      <p:cViewPr varScale="1">
        <p:scale>
          <a:sx n="90" d="100"/>
          <a:sy n="90" d="100"/>
        </p:scale>
        <p:origin x="1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72C7-B32B-4BE0-ACC1-42EADE3D016C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71EA-EB8B-4617-9230-AFBC6AED3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72C7-B32B-4BE0-ACC1-42EADE3D016C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71EA-EB8B-4617-9230-AFBC6AED3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936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72C7-B32B-4BE0-ACC1-42EADE3D016C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71EA-EB8B-4617-9230-AFBC6AED3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807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72C7-B32B-4BE0-ACC1-42EADE3D016C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71EA-EB8B-4617-9230-AFBC6AED3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953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72C7-B32B-4BE0-ACC1-42EADE3D016C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71EA-EB8B-4617-9230-AFBC6AED3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58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72C7-B32B-4BE0-ACC1-42EADE3D016C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71EA-EB8B-4617-9230-AFBC6AED3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224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72C7-B32B-4BE0-ACC1-42EADE3D016C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71EA-EB8B-4617-9230-AFBC6AED3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244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72C7-B32B-4BE0-ACC1-42EADE3D016C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71EA-EB8B-4617-9230-AFBC6AED3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258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72C7-B32B-4BE0-ACC1-42EADE3D016C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71EA-EB8B-4617-9230-AFBC6AED3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038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72C7-B32B-4BE0-ACC1-42EADE3D016C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71EA-EB8B-4617-9230-AFBC6AED3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853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72C7-B32B-4BE0-ACC1-42EADE3D016C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71EA-EB8B-4617-9230-AFBC6AED3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071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D72C7-B32B-4BE0-ACC1-42EADE3D016C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C71EA-EB8B-4617-9230-AFBC6AED3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324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gif"/><Relationship Id="rId5" Type="http://schemas.openxmlformats.org/officeDocument/2006/relationships/image" Target="../media/image59.gif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33600" y="4874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Республиканский маркетинговый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центра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– 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Центр импортозамещения»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726" y="930824"/>
            <a:ext cx="10482052" cy="5896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2911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556" y="977378"/>
            <a:ext cx="5718736" cy="571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1625" y="1016392"/>
            <a:ext cx="5640708" cy="5640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5493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b="19230"/>
          <a:stretch/>
        </p:blipFill>
        <p:spPr>
          <a:xfrm>
            <a:off x="2791093" y="1014199"/>
            <a:ext cx="7040884" cy="5691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3692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06498" y="1509986"/>
            <a:ext cx="7314203" cy="4247317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Снижение </a:t>
            </a:r>
            <a:r>
              <a:rPr lang="ru-RU" sz="54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процентной ставки </a:t>
            </a:r>
            <a:endParaRPr lang="ru-RU" sz="5400" b="1" dirty="0" smtClean="0">
              <a:solidFill>
                <a:schemeClr val="accent6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по </a:t>
            </a:r>
            <a:r>
              <a:rPr lang="ru-RU" sz="54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программе «Льготная ипотека» </a:t>
            </a:r>
            <a:endParaRPr lang="ru-RU" sz="5400" b="1" dirty="0" smtClean="0">
              <a:solidFill>
                <a:schemeClr val="accent6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с </a:t>
            </a:r>
            <a:r>
              <a:rPr lang="ru-RU" sz="5400" b="1" dirty="0">
                <a:solidFill>
                  <a:srgbClr val="C00000"/>
                </a:solidFill>
                <a:ea typeface="Calibri" panose="020F0502020204030204" pitchFamily="34" charset="0"/>
              </a:rPr>
              <a:t>12%</a:t>
            </a:r>
            <a:r>
              <a:rPr lang="ru-RU" sz="54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 до </a:t>
            </a:r>
            <a:r>
              <a:rPr lang="ru-RU" sz="5400" b="1" dirty="0">
                <a:solidFill>
                  <a:srgbClr val="C00000"/>
                </a:solidFill>
                <a:ea typeface="Calibri" panose="020F0502020204030204" pitchFamily="34" charset="0"/>
              </a:rPr>
              <a:t>9%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8286"/>
                    </a14:imgEffect>
                  </a14:imgLayer>
                </a14:imgProps>
              </a:ext>
            </a:extLst>
          </a:blip>
          <a:srcRect l="27039" r="25356"/>
          <a:stretch/>
        </p:blipFill>
        <p:spPr>
          <a:xfrm>
            <a:off x="7844967" y="1257008"/>
            <a:ext cx="3816543" cy="533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85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56407" y="2065866"/>
            <a:ext cx="5890392" cy="2769989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Первоначальный взнос – не менее </a:t>
            </a:r>
          </a:p>
          <a:p>
            <a:pPr algn="ctr"/>
            <a:r>
              <a:rPr lang="ru-RU" sz="6600" b="1" dirty="0" smtClean="0">
                <a:solidFill>
                  <a:srgbClr val="C00000"/>
                </a:solidFill>
                <a:ea typeface="Calibri" panose="020F0502020204030204" pitchFamily="34" charset="0"/>
              </a:rPr>
              <a:t>15%</a:t>
            </a:r>
            <a:endParaRPr lang="ru-RU" sz="6600" b="1" dirty="0">
              <a:solidFill>
                <a:srgbClr val="C00000"/>
              </a:solidFill>
              <a:ea typeface="Calibri" panose="020F050202020403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310" y="1719215"/>
            <a:ext cx="4353200" cy="35281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7306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80673" y="1601462"/>
            <a:ext cx="10580837" cy="1446550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Постановлени</a:t>
            </a: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е</a:t>
            </a:r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правительства РФ </a:t>
            </a:r>
            <a:endParaRPr lang="en-US" sz="4400" b="1" dirty="0" smtClean="0">
              <a:solidFill>
                <a:schemeClr val="accent6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от </a:t>
            </a: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30 апреля 2022 года №</a:t>
            </a:r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789</a:t>
            </a:r>
            <a:endParaRPr lang="ru-RU" sz="4400" b="1" dirty="0">
              <a:solidFill>
                <a:srgbClr val="C00000"/>
              </a:solidFill>
              <a:ea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3926" y="3445080"/>
            <a:ext cx="10704021" cy="1261884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«Поддержка сельхозпроизводителей»</a:t>
            </a:r>
          </a:p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субсидирования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кредитов с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1 мая по 31 декабря 2022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года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461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80673" y="1835032"/>
            <a:ext cx="10580837" cy="769441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rgbClr val="C00000"/>
              </a:solidFill>
              <a:ea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46052" y="3703154"/>
            <a:ext cx="184731" cy="769441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none">
            <a:spAutoFit/>
          </a:bodyPr>
          <a:lstStyle/>
          <a:p>
            <a:endParaRPr lang="ru-RU" sz="4400" b="1" dirty="0">
              <a:solidFill>
                <a:schemeClr val="accent6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67063" y="1403416"/>
            <a:ext cx="10808055" cy="4154984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ea typeface="Calibri" panose="020F0502020204030204" pitchFamily="34" charset="0"/>
              </a:rPr>
              <a:t>Льготные кредиты:</a:t>
            </a:r>
          </a:p>
          <a:p>
            <a:pPr marL="457200" indent="-457200">
              <a:buFontTx/>
              <a:buChar char="-"/>
            </a:pP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на приобретение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сельхозтехники и 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оборудования;</a:t>
            </a:r>
          </a:p>
          <a:p>
            <a:pPr marL="457200" indent="-457200">
              <a:buFontTx/>
              <a:buChar char="-"/>
            </a:pP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реализация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инвестиционных проектов, связанных со строительством и модернизацией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селекционно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-семеноводческих и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селекционно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-генетических 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центров;</a:t>
            </a:r>
          </a:p>
          <a:p>
            <a:pPr marL="457200" indent="-457200">
              <a:buFontTx/>
              <a:buChar char="-"/>
            </a:pP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развитие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молочного 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скотоводства;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651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80673" y="1835032"/>
            <a:ext cx="10580837" cy="769441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rgbClr val="C00000"/>
              </a:solidFill>
              <a:ea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46052" y="3703154"/>
            <a:ext cx="184731" cy="769441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none">
            <a:spAutoFit/>
          </a:bodyPr>
          <a:lstStyle/>
          <a:p>
            <a:endParaRPr lang="ru-RU" sz="4400" b="1" dirty="0">
              <a:solidFill>
                <a:schemeClr val="accent6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4928" y="1908214"/>
            <a:ext cx="10372326" cy="2800767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Срок </a:t>
            </a: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от </a:t>
            </a:r>
            <a:r>
              <a:rPr lang="ru-RU" sz="4400" b="1" dirty="0">
                <a:solidFill>
                  <a:srgbClr val="C00000"/>
                </a:solidFill>
                <a:ea typeface="Calibri" panose="020F0502020204030204" pitchFamily="34" charset="0"/>
              </a:rPr>
              <a:t>2</a:t>
            </a: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 до </a:t>
            </a:r>
            <a:r>
              <a:rPr lang="ru-RU" sz="4400" b="1" dirty="0">
                <a:solidFill>
                  <a:srgbClr val="C00000"/>
                </a:solidFill>
                <a:ea typeface="Calibri" panose="020F0502020204030204" pitchFamily="34" charset="0"/>
              </a:rPr>
              <a:t>15</a:t>
            </a: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 лет по льготной ставке </a:t>
            </a:r>
            <a:endParaRPr lang="ru-RU" sz="4400" b="1" dirty="0" smtClean="0">
              <a:solidFill>
                <a:schemeClr val="accent6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до </a:t>
            </a:r>
            <a:r>
              <a:rPr lang="ru-RU" sz="4400" b="1" dirty="0">
                <a:solidFill>
                  <a:srgbClr val="C00000"/>
                </a:solidFill>
                <a:ea typeface="Calibri" panose="020F0502020204030204" pitchFamily="34" charset="0"/>
              </a:rPr>
              <a:t>5%</a:t>
            </a: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годовых </a:t>
            </a:r>
          </a:p>
          <a:p>
            <a:pPr algn="ctr"/>
            <a:endParaRPr lang="ru-RU" sz="4400" b="1" dirty="0">
              <a:solidFill>
                <a:schemeClr val="accent6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Сумма кредита </a:t>
            </a: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до </a:t>
            </a:r>
            <a:r>
              <a:rPr lang="ru-RU" sz="4400" b="1" dirty="0">
                <a:solidFill>
                  <a:srgbClr val="C00000"/>
                </a:solidFill>
                <a:ea typeface="Calibri" panose="020F0502020204030204" pitchFamily="34" charset="0"/>
              </a:rPr>
              <a:t>10</a:t>
            </a: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млрд. рублей </a:t>
            </a:r>
            <a:endParaRPr lang="ru-RU" sz="4400" b="1" dirty="0">
              <a:solidFill>
                <a:schemeClr val="accent6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39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89" y="1117838"/>
            <a:ext cx="5695565" cy="5695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9155" y="1095604"/>
            <a:ext cx="5740034" cy="5740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9910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89" y="1036607"/>
            <a:ext cx="5712178" cy="5712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3582" y="1026968"/>
            <a:ext cx="5721818" cy="5721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1035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33" y="1049866"/>
            <a:ext cx="5808134" cy="5808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9993" y="1046483"/>
            <a:ext cx="5811517" cy="5811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6929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Рисунок 3">
            <a:extLst>
              <a:ext uri="{FF2B5EF4-FFF2-40B4-BE49-F238E27FC236}">
                <a16:creationId xmlns:a16="http://schemas.microsoft.com/office/drawing/2014/main" id="{1DAAC47A-BF6C-4734-891C-C5E08F0A1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4" r="11414"/>
          <a:stretch/>
        </p:blipFill>
        <p:spPr bwMode="auto">
          <a:xfrm>
            <a:off x="188" y="0"/>
            <a:ext cx="102764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A082FC6-780D-4EED-9678-EABF56B4F799}"/>
              </a:ext>
            </a:extLst>
          </p:cNvPr>
          <p:cNvSpPr/>
          <p:nvPr/>
        </p:nvSpPr>
        <p:spPr>
          <a:xfrm>
            <a:off x="0" y="-3"/>
            <a:ext cx="6331877" cy="6858000"/>
          </a:xfrm>
          <a:prstGeom prst="rect">
            <a:avLst/>
          </a:prstGeom>
          <a:solidFill>
            <a:srgbClr val="000000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Блок-схема: ручной ввод 2">
            <a:extLst>
              <a:ext uri="{FF2B5EF4-FFF2-40B4-BE49-F238E27FC236}">
                <a16:creationId xmlns:a16="http://schemas.microsoft.com/office/drawing/2014/main" id="{ED6B183E-43CB-4F84-8D9E-EE6D065CEE02}"/>
              </a:ext>
            </a:extLst>
          </p:cNvPr>
          <p:cNvSpPr/>
          <p:nvPr/>
        </p:nvSpPr>
        <p:spPr>
          <a:xfrm rot="5400000" flipV="1">
            <a:off x="5005917" y="-328084"/>
            <a:ext cx="6858000" cy="7514167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11" tIns="60705" rIns="121411" bIns="60705" anchor="ctr"/>
          <a:lstStyle/>
          <a:p>
            <a:pPr algn="ctr" defTabSz="1207604">
              <a:defRPr/>
            </a:pPr>
            <a:endParaRPr lang="ru-RU" sz="2400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11018E69-43C7-4C77-9EF6-AB4FE4D9D77C}"/>
              </a:ext>
            </a:extLst>
          </p:cNvPr>
          <p:cNvSpPr/>
          <p:nvPr/>
        </p:nvSpPr>
        <p:spPr>
          <a:xfrm>
            <a:off x="9472087" y="4470400"/>
            <a:ext cx="2095500" cy="61384"/>
          </a:xfrm>
          <a:prstGeom prst="roundRect">
            <a:avLst>
              <a:gd name="adj" fmla="val 40006"/>
            </a:avLst>
          </a:prstGeom>
          <a:solidFill>
            <a:srgbClr val="108C55"/>
          </a:solidFill>
          <a:ln w="95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31" tIns="45707" rIns="91031" bIns="45707" anchor="ctr"/>
          <a:lstStyle/>
          <a:p>
            <a:pPr algn="r" defTabSz="1207604">
              <a:defRPr/>
            </a:pP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90823" name="Рисунок 1">
            <a:extLst>
              <a:ext uri="{FF2B5EF4-FFF2-40B4-BE49-F238E27FC236}">
                <a16:creationId xmlns:a16="http://schemas.microsoft.com/office/drawing/2014/main" id="{66638726-A635-49E5-887E-8098F255A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677" y="-3"/>
            <a:ext cx="3179233" cy="232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829" name="Рисунок 22">
            <a:extLst>
              <a:ext uri="{FF2B5EF4-FFF2-40B4-BE49-F238E27FC236}">
                <a16:creationId xmlns:a16="http://schemas.microsoft.com/office/drawing/2014/main" id="{B6A8CF30-B998-4CAA-9D00-A41B850B5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033" y="192615"/>
            <a:ext cx="2032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DA5582-FB3D-4B9D-85B2-C3049FFBC7A5}"/>
              </a:ext>
            </a:extLst>
          </p:cNvPr>
          <p:cNvSpPr txBox="1"/>
          <p:nvPr/>
        </p:nvSpPr>
        <p:spPr>
          <a:xfrm>
            <a:off x="5540186" y="2393133"/>
            <a:ext cx="6096000" cy="1979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None/>
            </a:pPr>
            <a:r>
              <a:rPr lang="ru-RU" altLang="ru-RU" sz="3733" b="1" dirty="0" smtClean="0"/>
              <a:t> </a:t>
            </a:r>
            <a:endParaRPr lang="ru-RU" altLang="ru-RU" sz="3733" b="1" dirty="0"/>
          </a:p>
          <a:p>
            <a:pPr algn="r">
              <a:spcBef>
                <a:spcPct val="0"/>
              </a:spcBef>
              <a:buNone/>
            </a:pPr>
            <a:r>
              <a:rPr lang="ru-RU" alt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ПРЕДЛОЖЕНИЯ</a:t>
            </a:r>
            <a:r>
              <a:rPr lang="ru-RU" altLang="ru-RU" sz="3733" b="1" dirty="0"/>
              <a:t> </a:t>
            </a:r>
            <a:endParaRPr lang="en-US" altLang="ru-RU" sz="3733" b="1" dirty="0"/>
          </a:p>
          <a:p>
            <a:pPr algn="r">
              <a:spcBef>
                <a:spcPct val="0"/>
              </a:spcBef>
              <a:buNone/>
            </a:pPr>
            <a:r>
              <a:rPr lang="ru-RU" altLang="ru-RU" sz="3733" b="1" dirty="0"/>
              <a:t>ПО ЗАМЕЩЕНИЮ</a:t>
            </a:r>
          </a:p>
        </p:txBody>
      </p:sp>
      <p:pic>
        <p:nvPicPr>
          <p:cNvPr id="11" name="Рисунок 3">
            <a:extLst>
              <a:ext uri="{FF2B5EF4-FFF2-40B4-BE49-F238E27FC236}">
                <a16:creationId xmlns:a16="http://schemas.microsoft.com/office/drawing/2014/main" id="{D5843C11-2BB1-4EB1-890C-F23BF5A7F5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569" y="5748112"/>
            <a:ext cx="319617" cy="31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3">
            <a:extLst>
              <a:ext uri="{FF2B5EF4-FFF2-40B4-BE49-F238E27FC236}">
                <a16:creationId xmlns:a16="http://schemas.microsoft.com/office/drawing/2014/main" id="{AC137E50-20D8-4D44-BBC2-B2CF8C8517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569" y="5189140"/>
            <a:ext cx="319617" cy="31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124AE5-E4D0-4D04-B2E1-0E993860CDEC}"/>
              </a:ext>
            </a:extLst>
          </p:cNvPr>
          <p:cNvSpPr txBox="1"/>
          <p:nvPr/>
        </p:nvSpPr>
        <p:spPr>
          <a:xfrm>
            <a:off x="2458819" y="4949785"/>
            <a:ext cx="8857749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199063">
              <a:spcBef>
                <a:spcPct val="0"/>
              </a:spcBef>
            </a:pPr>
            <a:r>
              <a:rPr lang="ru-RU" altLang="ru-RU" sz="3733" dirty="0">
                <a:solidFill>
                  <a:srgbClr val="000000"/>
                </a:solidFill>
                <a:cs typeface="Times New Roman" panose="02020603050405020304" pitchFamily="18" charset="0"/>
              </a:rPr>
              <a:t>РМЦ - +7 </a:t>
            </a:r>
            <a:r>
              <a:rPr lang="en-US" altLang="ru-RU" sz="3733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3733" dirty="0">
                <a:solidFill>
                  <a:srgbClr val="000000"/>
                </a:solidFill>
                <a:cs typeface="Times New Roman" panose="02020603050405020304" pitchFamily="18" charset="0"/>
              </a:rPr>
              <a:t>(843) 212-13-19 </a:t>
            </a:r>
          </a:p>
          <a:p>
            <a:pPr algn="r" defTabSz="1199063">
              <a:spcBef>
                <a:spcPct val="0"/>
              </a:spcBef>
            </a:pPr>
            <a:r>
              <a:rPr lang="en-US" altLang="ru-RU" sz="3733" dirty="0">
                <a:solidFill>
                  <a:srgbClr val="000000"/>
                </a:solidFill>
                <a:cs typeface="Times New Roman" panose="02020603050405020304" pitchFamily="18" charset="0"/>
              </a:rPr>
              <a:t>Call</a:t>
            </a:r>
            <a:r>
              <a:rPr lang="ru-RU" altLang="ru-RU" sz="3733" dirty="0">
                <a:solidFill>
                  <a:srgbClr val="000000"/>
                </a:solidFill>
                <a:cs typeface="Times New Roman" panose="02020603050405020304" pitchFamily="18" charset="0"/>
              </a:rPr>
              <a:t> центр - 8  (800) 700-98-73</a:t>
            </a:r>
            <a:endParaRPr lang="ru-RU" sz="3733" dirty="0"/>
          </a:p>
        </p:txBody>
      </p:sp>
    </p:spTree>
    <p:extLst>
      <p:ext uri="{BB962C8B-B14F-4D97-AF65-F5344CB8AC3E}">
        <p14:creationId xmlns:p14="http://schemas.microsoft.com/office/powerpoint/2010/main" val="3178752309"/>
      </p:ext>
    </p:extLst>
  </p:cSld>
  <p:clrMapOvr>
    <a:masterClrMapping/>
  </p:clrMapOvr>
  <p:transition spd="slow">
    <p:push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36" y="1016392"/>
            <a:ext cx="5773597" cy="5773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9909" y="1024296"/>
            <a:ext cx="5673363" cy="5673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7807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383" y="970470"/>
            <a:ext cx="5699965" cy="5699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8010" y="967654"/>
            <a:ext cx="5689234" cy="5689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7248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05" y="1029758"/>
            <a:ext cx="5574630" cy="5574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4743" y="1029758"/>
            <a:ext cx="5634446" cy="563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4502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t="3019" r="2765" b="25533"/>
          <a:stretch/>
        </p:blipFill>
        <p:spPr>
          <a:xfrm>
            <a:off x="2444733" y="962726"/>
            <a:ext cx="8022970" cy="5895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580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3510" y="954107"/>
            <a:ext cx="5782929" cy="5782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3277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89" y="1089574"/>
            <a:ext cx="5720759" cy="5720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7854" y="1183501"/>
            <a:ext cx="5626832" cy="562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16244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89" y="970890"/>
            <a:ext cx="5782493" cy="5782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6844" y="928717"/>
            <a:ext cx="5824666" cy="5824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5258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7735" y="954107"/>
            <a:ext cx="5782929" cy="5782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8698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10" y="1016392"/>
            <a:ext cx="5825067" cy="5825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6850" y="1089574"/>
            <a:ext cx="5780394" cy="5775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34789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160" y="1016392"/>
            <a:ext cx="5721531" cy="5721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1043" y="951924"/>
            <a:ext cx="5850467" cy="5850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062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0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Республиканский маркетинговый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центра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– 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Центр импортозамещения»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70949" t="52259" r="16758" b="18048"/>
          <a:stretch/>
        </p:blipFill>
        <p:spPr>
          <a:xfrm>
            <a:off x="7387100" y="1193799"/>
            <a:ext cx="3829712" cy="5203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680066" y="2424285"/>
            <a:ext cx="4953600" cy="1692771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4400" b="1" dirty="0" err="1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Вебинар</a:t>
            </a:r>
            <a:r>
              <a:rPr lang="ru-RU" sz="44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60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12 </a:t>
            </a:r>
            <a:r>
              <a:rPr lang="ru-RU" sz="44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мая в </a:t>
            </a:r>
            <a:r>
              <a:rPr lang="ru-RU" sz="60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15.30</a:t>
            </a:r>
            <a:r>
              <a:rPr lang="ru-RU" sz="44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ч.</a:t>
            </a:r>
          </a:p>
        </p:txBody>
      </p:sp>
    </p:spTree>
    <p:extLst>
      <p:ext uri="{BB962C8B-B14F-4D97-AF65-F5344CB8AC3E}">
        <p14:creationId xmlns:p14="http://schemas.microsoft.com/office/powerpoint/2010/main" val="27431018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156" y="918342"/>
            <a:ext cx="5787277" cy="5787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1799" y="892124"/>
            <a:ext cx="5839711" cy="5839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1212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1154" y="1032932"/>
            <a:ext cx="5825068" cy="5825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69192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45820" y="1908214"/>
            <a:ext cx="10420491" cy="2123658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5C2384"/>
                </a:solidFill>
                <a:ea typeface="Calibri" panose="020F0502020204030204" pitchFamily="34" charset="0"/>
              </a:rPr>
              <a:t>Компании смогут досрочно выкупить взятый в лизинг транспорт </a:t>
            </a:r>
            <a:endParaRPr lang="ru-RU" sz="4400" b="1" dirty="0" smtClean="0">
              <a:solidFill>
                <a:srgbClr val="5C2384"/>
              </a:solidFill>
              <a:ea typeface="Calibri" panose="020F0502020204030204" pitchFamily="34" charset="0"/>
            </a:endParaRPr>
          </a:p>
          <a:p>
            <a:pPr algn="ctr"/>
            <a:r>
              <a:rPr lang="ru-RU" sz="4400" b="1" dirty="0" smtClean="0">
                <a:solidFill>
                  <a:srgbClr val="5C2384"/>
                </a:solidFill>
                <a:ea typeface="Calibri" panose="020F0502020204030204" pitchFamily="34" charset="0"/>
              </a:rPr>
              <a:t>до </a:t>
            </a:r>
            <a:r>
              <a:rPr lang="ru-RU" sz="4400" b="1" dirty="0">
                <a:solidFill>
                  <a:srgbClr val="5C2384"/>
                </a:solidFill>
                <a:ea typeface="Calibri" panose="020F0502020204030204" pitchFamily="34" charset="0"/>
              </a:rPr>
              <a:t>конца 2022 </a:t>
            </a:r>
            <a:r>
              <a:rPr lang="ru-RU" sz="4400" b="1" dirty="0" smtClean="0">
                <a:solidFill>
                  <a:srgbClr val="5C2384"/>
                </a:solidFill>
                <a:ea typeface="Calibri" panose="020F0502020204030204" pitchFamily="34" charset="0"/>
              </a:rPr>
              <a:t>года</a:t>
            </a:r>
            <a:endParaRPr lang="ru-RU" sz="4400" b="1" dirty="0">
              <a:solidFill>
                <a:srgbClr val="5C2384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405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t="3901" b="15606"/>
          <a:stretch/>
        </p:blipFill>
        <p:spPr>
          <a:xfrm>
            <a:off x="2689541" y="1178899"/>
            <a:ext cx="7055350" cy="5679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93634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t="3781" b="18377"/>
          <a:stretch/>
        </p:blipFill>
        <p:spPr>
          <a:xfrm>
            <a:off x="2484188" y="954107"/>
            <a:ext cx="7438745" cy="5790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90939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t="4212" b="5789"/>
          <a:stretch/>
        </p:blipFill>
        <p:spPr>
          <a:xfrm>
            <a:off x="3008401" y="1016392"/>
            <a:ext cx="6417821" cy="5776040"/>
          </a:xfrm>
          <a:prstGeom prst="rect">
            <a:avLst/>
          </a:prstGeom>
          <a:solidFill>
            <a:srgbClr val="5C2384"/>
          </a:solidFill>
          <a:ln>
            <a:noFill/>
          </a:ln>
          <a:effectLst>
            <a:softEdge rad="112500"/>
          </a:effectLst>
        </p:spPr>
      </p:pic>
      <p:sp>
        <p:nvSpPr>
          <p:cNvPr id="9" name="Блок-схема: знак завершения 8"/>
          <p:cNvSpPr/>
          <p:nvPr/>
        </p:nvSpPr>
        <p:spPr>
          <a:xfrm>
            <a:off x="403578" y="1745762"/>
            <a:ext cx="2870200" cy="640207"/>
          </a:xfrm>
          <a:prstGeom prst="flowChartTerminator">
            <a:avLst/>
          </a:prstGeom>
          <a:solidFill>
            <a:srgbClr val="5C23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ПРИМЕР:</a:t>
            </a:r>
          </a:p>
        </p:txBody>
      </p:sp>
    </p:spTree>
    <p:extLst>
      <p:ext uri="{BB962C8B-B14F-4D97-AF65-F5344CB8AC3E}">
        <p14:creationId xmlns:p14="http://schemas.microsoft.com/office/powerpoint/2010/main" val="34474625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9440" t="12728" r="11021" b="9326"/>
          <a:stretch/>
        </p:blipFill>
        <p:spPr>
          <a:xfrm>
            <a:off x="954386" y="1016392"/>
            <a:ext cx="10098424" cy="5566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4540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8876" t="12772" r="11068" b="9326"/>
          <a:stretch/>
        </p:blipFill>
        <p:spPr>
          <a:xfrm>
            <a:off x="811559" y="1089574"/>
            <a:ext cx="10330486" cy="5654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22286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032088" y="1329590"/>
            <a:ext cx="8652509" cy="3998018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56260" algn="l"/>
              </a:tabLst>
            </a:pPr>
            <a:r>
              <a:rPr lang="ru-RU" sz="32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Граждане </a:t>
            </a:r>
            <a:r>
              <a:rPr lang="ru-RU" sz="32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могут получить информацию о:</a:t>
            </a:r>
            <a:endParaRPr lang="ru-RU" sz="3200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56260" algn="l"/>
              </a:tabLst>
            </a:pPr>
            <a:r>
              <a:rPr lang="ru-RU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-выплатах на детей от 8 до 17 </a:t>
            </a:r>
            <a:r>
              <a:rPr lang="ru-RU" sz="2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лет</a:t>
            </a:r>
            <a:endParaRPr lang="ru-RU" sz="2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56260" algn="l"/>
              </a:tabLst>
            </a:pPr>
            <a:r>
              <a:rPr lang="ru-RU" sz="2800" b="1" dirty="0">
                <a:ea typeface="Calibri" panose="020F0502020204030204" pitchFamily="34" charset="0"/>
                <a:cs typeface="Segoe UI Symbol" panose="020B0502040204020203" pitchFamily="34" charset="0"/>
              </a:rPr>
              <a:t>-</a:t>
            </a:r>
            <a:r>
              <a:rPr lang="ru-RU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льготной </a:t>
            </a:r>
            <a:r>
              <a:rPr lang="ru-RU" sz="2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ипотеке</a:t>
            </a:r>
            <a:endParaRPr lang="ru-RU" sz="2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56260" algn="l"/>
              </a:tabLst>
            </a:pPr>
            <a:r>
              <a:rPr lang="ru-RU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-социальных </a:t>
            </a:r>
            <a:r>
              <a:rPr lang="ru-RU" sz="2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контрактах</a:t>
            </a:r>
            <a:endParaRPr lang="ru-RU" sz="2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56260" algn="l"/>
              </a:tabLst>
            </a:pPr>
            <a:r>
              <a:rPr lang="ru-RU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-оформлении кредитных </a:t>
            </a:r>
            <a:r>
              <a:rPr lang="ru-RU" sz="2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каникул </a:t>
            </a:r>
            <a:endParaRPr lang="ru-RU" sz="2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56260" algn="l"/>
              </a:tabLst>
            </a:pPr>
            <a:r>
              <a:rPr lang="ru-RU" sz="2800" b="1" dirty="0">
                <a:ea typeface="Calibri" panose="020F0502020204030204" pitchFamily="34" charset="0"/>
                <a:cs typeface="Segoe UI Symbol" panose="020B0502040204020203" pitchFamily="34" charset="0"/>
              </a:rPr>
              <a:t>-</a:t>
            </a:r>
            <a:r>
              <a:rPr lang="ru-RU" sz="2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переобучении</a:t>
            </a:r>
            <a:endParaRPr lang="ru-RU" sz="2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ea typeface="Calibri" panose="020F0502020204030204" pitchFamily="34" charset="0"/>
                <a:cs typeface="Segoe UI Symbol" panose="020B0502040204020203" pitchFamily="34" charset="0"/>
              </a:rPr>
              <a:t>-</a:t>
            </a:r>
            <a:r>
              <a:rPr lang="ru-RU" sz="2800" b="1" dirty="0">
                <a:ea typeface="Calibri" panose="020F0502020204030204" pitchFamily="34" charset="0"/>
              </a:rPr>
              <a:t>том, как вернуть деньги за авиабилеты на отмененные рейсы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764415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032088" y="1509986"/>
            <a:ext cx="8652509" cy="3527761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56260" algn="l"/>
              </a:tabLst>
            </a:pPr>
            <a:r>
              <a:rPr lang="ru-RU" sz="36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36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бизнеса доступны сведения о: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56260" algn="l"/>
              </a:tabLst>
            </a:pPr>
            <a:r>
              <a:rPr lang="ru-RU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-моратории на </a:t>
            </a:r>
            <a:r>
              <a:rPr lang="ru-RU" sz="3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проверки </a:t>
            </a:r>
            <a:endParaRPr lang="ru-RU" sz="3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56260" algn="l"/>
              </a:tabLst>
            </a:pPr>
            <a:r>
              <a:rPr lang="ru-RU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-отсрочке по уплате страховых </a:t>
            </a:r>
            <a:r>
              <a:rPr lang="ru-RU" sz="3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взносов </a:t>
            </a:r>
            <a:endParaRPr lang="ru-RU" sz="3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56260" algn="l"/>
              </a:tabLst>
            </a:pPr>
            <a:r>
              <a:rPr lang="ru-RU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-льготных </a:t>
            </a:r>
            <a:r>
              <a:rPr lang="ru-RU" sz="3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кредитах</a:t>
            </a:r>
            <a:endParaRPr lang="ru-RU" sz="3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56260" algn="l"/>
              </a:tabLst>
            </a:pPr>
            <a:r>
              <a:rPr lang="ru-RU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-грантах для различных </a:t>
            </a:r>
            <a:r>
              <a:rPr lang="ru-RU" sz="3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отраслей</a:t>
            </a:r>
            <a:endParaRPr lang="ru-RU" sz="3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56260" algn="l"/>
              </a:tabLst>
            </a:pPr>
            <a:r>
              <a:rPr lang="ru-RU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-условиях нового этапа амнистии </a:t>
            </a:r>
            <a:r>
              <a:rPr lang="ru-RU" sz="3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капитала</a:t>
            </a:r>
            <a:endParaRPr lang="ru-RU" sz="3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767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89" y="1089574"/>
            <a:ext cx="5777183" cy="5777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0024" y="1089574"/>
            <a:ext cx="5797220" cy="5797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23380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25069" y="1574075"/>
            <a:ext cx="7766931" cy="4493538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По вопросам необоснованного повышения цен: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 smtClean="0"/>
              <a:t>УФАС</a:t>
            </a:r>
            <a:r>
              <a:rPr lang="ru-RU" sz="3600" b="1" dirty="0" smtClean="0">
                <a:solidFill>
                  <a:srgbClr val="C00000"/>
                </a:solidFill>
              </a:rPr>
              <a:t> </a:t>
            </a:r>
            <a:r>
              <a:rPr lang="ru-RU" sz="3600" b="1" dirty="0" smtClean="0"/>
              <a:t>- </a:t>
            </a:r>
            <a:r>
              <a:rPr lang="ru-RU" sz="3600" b="1" dirty="0" smtClean="0">
                <a:solidFill>
                  <a:srgbClr val="C00000"/>
                </a:solidFill>
              </a:rPr>
              <a:t>тел.</a:t>
            </a:r>
            <a:r>
              <a:rPr lang="ru-RU" sz="3600" b="1" dirty="0" smtClean="0"/>
              <a:t> </a:t>
            </a:r>
            <a:r>
              <a:rPr lang="ru-RU" sz="3600" b="1" dirty="0" smtClean="0">
                <a:solidFill>
                  <a:srgbClr val="C00000"/>
                </a:solidFill>
              </a:rPr>
              <a:t>(8843) 238-30-59, </a:t>
            </a:r>
          </a:p>
          <a:p>
            <a:pPr algn="ctr"/>
            <a:endParaRPr lang="ru-RU" sz="1400" b="1" dirty="0" smtClean="0">
              <a:solidFill>
                <a:srgbClr val="C0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 smtClean="0"/>
              <a:t>Исполнительный комитет ЗМР РТ </a:t>
            </a:r>
            <a:r>
              <a:rPr lang="ru-RU" sz="3600" b="1" dirty="0">
                <a:solidFill>
                  <a:srgbClr val="C00000"/>
                </a:solidFill>
              </a:rPr>
              <a:t>тел.(885558) </a:t>
            </a:r>
            <a:r>
              <a:rPr lang="ru-RU" sz="3600" b="1" dirty="0" smtClean="0">
                <a:solidFill>
                  <a:srgbClr val="C00000"/>
                </a:solidFill>
              </a:rPr>
              <a:t>7-07-97</a:t>
            </a:r>
            <a:endParaRPr lang="ru-RU" sz="2800" b="1" dirty="0" smtClean="0"/>
          </a:p>
          <a:p>
            <a:pPr algn="ctr"/>
            <a:endParaRPr lang="ru-RU" sz="2000" b="1" dirty="0">
              <a:solidFill>
                <a:srgbClr val="C00000"/>
              </a:solidFill>
            </a:endParaRPr>
          </a:p>
          <a:p>
            <a:pPr algn="ctr"/>
            <a:r>
              <a:rPr lang="ru-RU" sz="3600" b="1" dirty="0" smtClean="0"/>
              <a:t>Консультация по мерам поддержки </a:t>
            </a:r>
            <a:r>
              <a:rPr lang="ru-RU" sz="3600" b="1" dirty="0" smtClean="0">
                <a:solidFill>
                  <a:srgbClr val="C00000"/>
                </a:solidFill>
              </a:rPr>
              <a:t>тел.(885558) </a:t>
            </a:r>
            <a:r>
              <a:rPr lang="ru-RU" sz="3600" b="1" dirty="0">
                <a:solidFill>
                  <a:srgbClr val="C00000"/>
                </a:solidFill>
              </a:rPr>
              <a:t>3-41-33, </a:t>
            </a:r>
            <a:r>
              <a:rPr lang="ru-RU" sz="3600" b="1" dirty="0" smtClean="0">
                <a:solidFill>
                  <a:srgbClr val="C00000"/>
                </a:solidFill>
              </a:rPr>
              <a:t>3-13-37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24088" y="135467"/>
            <a:ext cx="96294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Телефоны горячей линии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821" y="2697514"/>
            <a:ext cx="4032957" cy="150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953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9709" y="875289"/>
            <a:ext cx="6262255" cy="52398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Официальный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Телеграмм-канал </a:t>
            </a:r>
          </a:p>
          <a:p>
            <a:pPr algn="ct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Заинского муниципального района</a:t>
            </a:r>
          </a:p>
          <a:p>
            <a:pPr algn="ctr"/>
            <a:endParaRPr lang="ru-RU" sz="3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</a:rPr>
              <a:t>C</a:t>
            </a:r>
            <a:r>
              <a:rPr lang="ru-RU" sz="3600" b="1" dirty="0" err="1" smtClean="0">
                <a:solidFill>
                  <a:schemeClr val="accent6">
                    <a:lumMod val="50000"/>
                  </a:schemeClr>
                </a:solidFill>
              </a:rPr>
              <a:t>траница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 Заинского муниципального района в </a:t>
            </a:r>
          </a:p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с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оциальной сети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«В контакте»</a:t>
            </a:r>
            <a:endParaRPr lang="ru-RU" sz="1050" b="1" dirty="0" smtClean="0">
              <a:solidFill>
                <a:srgbClr val="FF0000"/>
              </a:solidFill>
            </a:endParaRPr>
          </a:p>
          <a:p>
            <a:pPr algn="ctr"/>
            <a:endParaRPr lang="ru-RU" sz="1050" b="1" dirty="0" smtClean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55" y="774463"/>
            <a:ext cx="3076184" cy="2743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55" y="3517663"/>
            <a:ext cx="2906147" cy="274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64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89" y="1016392"/>
            <a:ext cx="5847644" cy="5847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8818" y="1016391"/>
            <a:ext cx="5768426" cy="5841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7962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33" y="1016392"/>
            <a:ext cx="5773784" cy="5773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5067" y="1016393"/>
            <a:ext cx="5712177" cy="5773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7127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57" y="1089574"/>
            <a:ext cx="5754222" cy="5749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6230" y="1089574"/>
            <a:ext cx="5749727" cy="5749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5357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89" y="1016392"/>
            <a:ext cx="5779144" cy="5779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975" y="1019267"/>
            <a:ext cx="5776269" cy="5776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3828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35467"/>
            <a:ext cx="2020711" cy="6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11" y="135467"/>
            <a:ext cx="790398" cy="127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2088" y="62285"/>
            <a:ext cx="9629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Новые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меры поддержки экономики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условиях санкций </a:t>
            </a:r>
          </a:p>
        </p:txBody>
      </p:sp>
      <p:sp>
        <p:nvSpPr>
          <p:cNvPr id="3" name="Овал 2"/>
          <p:cNvSpPr/>
          <p:nvPr/>
        </p:nvSpPr>
        <p:spPr>
          <a:xfrm>
            <a:off x="9426222" y="954107"/>
            <a:ext cx="2111022" cy="1111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13" y="985249"/>
            <a:ext cx="5806915" cy="5806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0781" y="1016392"/>
            <a:ext cx="5614716" cy="5695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48757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1303</TotalTime>
  <Words>525</Words>
  <Application>Microsoft Office PowerPoint</Application>
  <PresentationFormat>Широкоэкранный</PresentationFormat>
  <Paragraphs>130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9" baseType="lpstr">
      <vt:lpstr>Arial</vt:lpstr>
      <vt:lpstr>Calibri</vt:lpstr>
      <vt:lpstr>Calibri Light</vt:lpstr>
      <vt:lpstr>Candara</vt:lpstr>
      <vt:lpstr>Segoe UI Symbol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Секретарь</dc:creator>
  <cp:lastModifiedBy>Секретарь</cp:lastModifiedBy>
  <cp:revision>113</cp:revision>
  <dcterms:created xsi:type="dcterms:W3CDTF">2022-03-25T12:23:59Z</dcterms:created>
  <dcterms:modified xsi:type="dcterms:W3CDTF">2022-05-13T05:54:53Z</dcterms:modified>
</cp:coreProperties>
</file>