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9" r:id="rId9"/>
    <p:sldId id="360" r:id="rId10"/>
    <p:sldId id="354" r:id="rId11"/>
    <p:sldId id="361" r:id="rId12"/>
    <p:sldId id="362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4C5"/>
    <a:srgbClr val="F1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5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2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5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3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5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7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72C7-B32B-4BE0-ACC1-42EADE3D016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2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cnews.ru/book/%D0%91%D0%B5%D0%BB%D0%B0%D1%80%D1%83%D1%81%D1%8C_-_%D0%91%D0%B5%D0%BB%D0%BE%D1%80%D1%83%D1%81%D1%81%D0%B8%D1%8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news.ru/book/%D0%A0%D0%BE%D1%81%D1%81%D0%B8%D1%8F_-_%D0%A0%D0%A4_-_%D0%A0%D0%BE%D1%81%D1%81%D0%B8%D0%B9%D1%81%D0%BA%D0%B0%D1%8F_%D1%84%D0%B5%D0%B4%D0%B5%D1%80%D0%B0%D1%86%D0%B8%D1%8F" TargetMode="External"/><Relationship Id="rId5" Type="http://schemas.openxmlformats.org/officeDocument/2006/relationships/hyperlink" Target="https://www.cnews.ru/book/%D0%A4%D0%9D%D0%A1_%D0%A0%D0%A4_-_%D0%A0%D0%B5%D0%B5%D1%81%D1%82%D1%80_%D0%9C%D0%A1%D0%9F_-_%D0%A0%D0%B5%D0%B5%D1%81%D1%82%D1%80_%D0%BC%D0%B0%D0%BB%D0%BE%D0%B3%D0%BE_%D0%B8_%D1%81%D1%80%D0%B5%D0%B4%D0%BD%D0%B5%D0%B3%D0%BE_%D0%BF%D1%80%D0%B5%D0%B4%D0%BF%D1%80%D0%B8%D0%BD%D0%B8%D0%BC%D0%B0%D1%82%D0%B5%D0%BB%D1%8C%D1%81%D1%82%D0%B2%D0%B0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2088" y="0"/>
            <a:ext cx="9629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Республиканский маркетинговый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центра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Центр импортозамещения»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70949" t="52259" r="16758" b="18048"/>
          <a:stretch/>
        </p:blipFill>
        <p:spPr>
          <a:xfrm>
            <a:off x="7387100" y="1193799"/>
            <a:ext cx="3829712" cy="520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7887" y="2424285"/>
            <a:ext cx="4717958" cy="1692771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мая в </a:t>
            </a:r>
            <a:r>
              <a:rPr lang="ru-RU" sz="6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15.30</a:t>
            </a:r>
            <a:r>
              <a:rPr lang="ru-RU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274310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384" y="-16583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340" y="1023712"/>
            <a:ext cx="10765971" cy="1384995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</a:rPr>
              <a:t>Переводы через СБП останутся бесплатными для клиентов банка из числа малого и среднего бизнеса до 1 июля — соответствующая госпрограмма продлена еще на пол </a:t>
            </a:r>
            <a:r>
              <a:rPr lang="ru-RU" sz="2800" b="1" dirty="0" smtClean="0">
                <a:solidFill>
                  <a:srgbClr val="7030A0"/>
                </a:solidFill>
              </a:rPr>
              <a:t>года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589008"/>
            <a:ext cx="4214323" cy="421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5514" t="16100" r="5558"/>
          <a:stretch/>
        </p:blipFill>
        <p:spPr>
          <a:xfrm>
            <a:off x="1713239" y="2604029"/>
            <a:ext cx="4428321" cy="417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61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384" y="-16583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592" r="3672" b="7943"/>
          <a:stretch/>
        </p:blipFill>
        <p:spPr>
          <a:xfrm>
            <a:off x="463505" y="1004582"/>
            <a:ext cx="5412099" cy="522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b="7080"/>
          <a:stretch/>
        </p:blipFill>
        <p:spPr>
          <a:xfrm>
            <a:off x="5785503" y="1004582"/>
            <a:ext cx="5619947" cy="522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09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2088" y="62285"/>
            <a:ext cx="9629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67646" y="1194516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Согласно Постановления от 22 апреля 2022 года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№</a:t>
            </a:r>
            <a:r>
              <a:rPr lang="ru-RU" sz="2400" b="1" dirty="0">
                <a:solidFill>
                  <a:srgbClr val="C00000"/>
                </a:solidFill>
              </a:rPr>
              <a:t>742 </a:t>
            </a: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>
                <a:solidFill>
                  <a:srgbClr val="C00000"/>
                </a:solidFill>
              </a:rPr>
              <a:t>от 23 апреля 2022 года №745 </a:t>
            </a:r>
            <a:r>
              <a:rPr lang="ru-RU" sz="2400" b="1" dirty="0" smtClean="0">
                <a:solidFill>
                  <a:srgbClr val="C00000"/>
                </a:solidFill>
              </a:rPr>
              <a:t>«Системообразующие </a:t>
            </a:r>
            <a:r>
              <a:rPr lang="ru-RU" sz="2400" b="1" dirty="0">
                <a:solidFill>
                  <a:srgbClr val="C00000"/>
                </a:solidFill>
              </a:rPr>
              <a:t>предприятия транспортной отрасли и ЖКХ смогут получить льготные кредиты на поддержание бесперебойной </a:t>
            </a:r>
            <a:r>
              <a:rPr lang="ru-RU" sz="2400" b="1" dirty="0" smtClean="0">
                <a:solidFill>
                  <a:srgbClr val="C00000"/>
                </a:solidFill>
              </a:rPr>
              <a:t>работы»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40622"/>
            <a:ext cx="12056709" cy="89255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Предприятия ЖКХ смогут получить на тех же льготных условиях до </a:t>
            </a:r>
            <a:r>
              <a:rPr lang="ru-RU" sz="2800" b="1" dirty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млрд. </a:t>
            </a:r>
            <a:r>
              <a:rPr lang="ru-RU" sz="2400" b="1" dirty="0">
                <a:solidFill>
                  <a:srgbClr val="C00000"/>
                </a:solidFill>
              </a:rPr>
              <a:t>рублей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пополнение оборотных средств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" y="2884506"/>
            <a:ext cx="12192000" cy="126188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Кредитная программа направлена на поддержку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системообразующих организаций транспортного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комплекса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эти цели будет направлено </a:t>
            </a:r>
            <a:r>
              <a:rPr lang="ru-RU" sz="2800" b="1" dirty="0">
                <a:solidFill>
                  <a:srgbClr val="C00000"/>
                </a:solidFill>
              </a:rPr>
              <a:t>16,7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млрд. рублей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176741"/>
            <a:ext cx="12192000" cy="52322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Максимальный размер займа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 млрд. рублей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8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5069" y="1574075"/>
            <a:ext cx="7766931" cy="44935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По вопросам необоснованного повышения цен: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/>
              <a:t>УФАС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- </a:t>
            </a:r>
            <a:r>
              <a:rPr lang="ru-RU" sz="3600" b="1" dirty="0" smtClean="0">
                <a:solidFill>
                  <a:srgbClr val="C00000"/>
                </a:solidFill>
              </a:rPr>
              <a:t>тел.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(8843) 238-30-59, 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/>
              <a:t>Исполнительный комитет ЗМР РТ </a:t>
            </a:r>
            <a:r>
              <a:rPr lang="ru-RU" sz="3600" b="1" dirty="0">
                <a:solidFill>
                  <a:srgbClr val="C00000"/>
                </a:solidFill>
              </a:rPr>
              <a:t>тел.(885558) </a:t>
            </a:r>
            <a:r>
              <a:rPr lang="ru-RU" sz="3600" b="1" dirty="0" smtClean="0">
                <a:solidFill>
                  <a:srgbClr val="C00000"/>
                </a:solidFill>
              </a:rPr>
              <a:t>7-07-97</a:t>
            </a:r>
            <a:endParaRPr lang="ru-RU" sz="2800" b="1" dirty="0" smtClean="0"/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/>
              <a:t>Консультация по мерам поддержки </a:t>
            </a:r>
            <a:r>
              <a:rPr lang="ru-RU" sz="3600" b="1" dirty="0" smtClean="0">
                <a:solidFill>
                  <a:srgbClr val="C00000"/>
                </a:solidFill>
              </a:rPr>
              <a:t>тел.(885558) </a:t>
            </a:r>
            <a:r>
              <a:rPr lang="ru-RU" sz="3600" b="1" dirty="0">
                <a:solidFill>
                  <a:srgbClr val="C00000"/>
                </a:solidFill>
              </a:rPr>
              <a:t>3-41-33, </a:t>
            </a:r>
            <a:r>
              <a:rPr lang="ru-RU" sz="3600" b="1" dirty="0" smtClean="0">
                <a:solidFill>
                  <a:srgbClr val="C00000"/>
                </a:solidFill>
              </a:rPr>
              <a:t>3-13-37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88" y="135467"/>
            <a:ext cx="9629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Телефоны горячей линии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21" y="2697514"/>
            <a:ext cx="4032957" cy="15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9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2088" y="62285"/>
            <a:ext cx="9629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86495" y="1046659"/>
            <a:ext cx="7193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Отсрочка по уплате страховых взносов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6522" y="4905366"/>
            <a:ext cx="11446934" cy="120032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Для </a:t>
            </a:r>
            <a:r>
              <a:rPr lang="ru-RU" sz="2400" b="1" dirty="0"/>
              <a:t>организаций производственного сектора в отношении выплат страховых взносов за III квартал планируются дополнительные преференции в случае сохранения занятости и ФОТ по состоянию на 1 июня 2022 </a:t>
            </a:r>
            <a:r>
              <a:rPr lang="ru-RU" sz="2400" b="1" dirty="0" smtClean="0"/>
              <a:t>года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24728" y="1631434"/>
            <a:ext cx="3716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II квартал 2022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18245" y="2395160"/>
            <a:ext cx="8563488" cy="107721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Для производственных предприятий отсрочка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распространится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 III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квартал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2617" y="3622721"/>
            <a:ext cx="9314744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Страховые взносы за II и III квартал необходимо будет оплатить, начиная с мая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96233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384" y="-16583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4035" y="1046659"/>
            <a:ext cx="1041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Поддержки </a:t>
            </a:r>
            <a:r>
              <a:rPr lang="ru-RU" sz="3200" b="1" dirty="0">
                <a:solidFill>
                  <a:srgbClr val="C00000"/>
                </a:solidFill>
              </a:rPr>
              <a:t>производителей картофеля и других овощей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5135" y="1723986"/>
            <a:ext cx="10035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Получатели поддержки: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малые и средние предприятия,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самозанятые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граждане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ведущие личные подсобные хозяйства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9240" y="4259774"/>
            <a:ext cx="10589785" cy="17912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Субсидии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будут предоставляться на проведение агротехнологических работ, на производство овощей, в том числе элитных сортов, в открытом и защищённом грунтах – в теплицах и парниках с использованием технологии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досвечивания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240" y="3182556"/>
            <a:ext cx="10432213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Аграриям возместят затраты на выращивание овощей и строительство теплиц</a:t>
            </a:r>
          </a:p>
        </p:txBody>
      </p:sp>
    </p:spTree>
    <p:extLst>
      <p:ext uri="{BB962C8B-B14F-4D97-AF65-F5344CB8AC3E}">
        <p14:creationId xmlns:p14="http://schemas.microsoft.com/office/powerpoint/2010/main" val="13695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384" y="-16583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6528" y="1263909"/>
            <a:ext cx="86976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Федеральный </a:t>
            </a:r>
            <a:r>
              <a:rPr lang="ru-RU" sz="3200" b="1" dirty="0">
                <a:solidFill>
                  <a:srgbClr val="C00000"/>
                </a:solidFill>
              </a:rPr>
              <a:t>проект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Развитие овощеводства и картофелеводства»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стартует </a:t>
            </a:r>
            <a:r>
              <a:rPr lang="ru-RU" sz="3200" b="1" dirty="0">
                <a:solidFill>
                  <a:srgbClr val="C00000"/>
                </a:solidFill>
              </a:rPr>
              <a:t>1 января 2023 </a:t>
            </a:r>
            <a:r>
              <a:rPr lang="ru-RU" sz="3200" b="1" dirty="0" smtClean="0">
                <a:solidFill>
                  <a:srgbClr val="C00000"/>
                </a:solidFill>
              </a:rPr>
              <a:t>года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43371"/>
            <a:ext cx="12192000" cy="138499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Сельскохозяйственные производители, которые строят или модернизируют овощехранилища, смогут претендовать на субсидию, покрывающую три четверти стоимости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работ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013" y="4838168"/>
            <a:ext cx="11464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федеральном бюджете </a:t>
            </a:r>
            <a:r>
              <a:rPr lang="ru-RU" sz="2800" b="1" dirty="0" smtClean="0">
                <a:solidFill>
                  <a:srgbClr val="C00000"/>
                </a:solidFill>
              </a:rPr>
              <a:t>предусмотрено </a:t>
            </a:r>
            <a:r>
              <a:rPr lang="ru-RU" sz="2800" b="1" dirty="0">
                <a:solidFill>
                  <a:srgbClr val="C00000"/>
                </a:solidFill>
              </a:rPr>
              <a:t>более 100 </a:t>
            </a:r>
            <a:r>
              <a:rPr lang="ru-RU" sz="2800" b="1" dirty="0" smtClean="0">
                <a:solidFill>
                  <a:srgbClr val="C00000"/>
                </a:solidFill>
              </a:rPr>
              <a:t>млрд. </a:t>
            </a:r>
            <a:r>
              <a:rPr lang="ru-RU" sz="2800" b="1" dirty="0">
                <a:solidFill>
                  <a:srgbClr val="C00000"/>
                </a:solidFill>
              </a:rPr>
              <a:t>рублей на поддержку сельского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426832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384" y="-16583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274" y="1144163"/>
            <a:ext cx="10940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Для российских компаний, внедряющих новые технологии в промышленное производство, вдвое сократили срок заключения с государством специальных инвестиционных контрактов (СПИК 2.0</a:t>
            </a:r>
            <a:r>
              <a:rPr lang="ru-RU" sz="3200" b="1" dirty="0" smtClean="0">
                <a:solidFill>
                  <a:srgbClr val="C00000"/>
                </a:solidFill>
              </a:rPr>
              <a:t>)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43" y="3396322"/>
            <a:ext cx="11375571" cy="267765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-Срок процедуры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сокращен до 1,5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месяца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-Минпромторг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должен ответить на предложение инвестора о заключении СПИК 2.0 в течение 5 рабочих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дней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-До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10 календарных дней сокращен срок разработки документации о проведении конкурсного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отбора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Заявку на участие в конкурсном отборе компания может подать сразу же после размещения извещения о его проведении.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155557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384" y="-16583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7101" y="1299157"/>
            <a:ext cx="10940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На цифровой платформе </a:t>
            </a:r>
            <a:r>
              <a:rPr lang="ru-RU" sz="3200" b="1" dirty="0">
                <a:solidFill>
                  <a:srgbClr val="C00000"/>
                </a:solidFill>
                <a:hlinkClick r:id="rId5"/>
              </a:rPr>
              <a:t>МСП.РФ</a:t>
            </a:r>
            <a:r>
              <a:rPr lang="ru-RU" sz="3200" b="1" dirty="0">
                <a:solidFill>
                  <a:srgbClr val="C00000"/>
                </a:solidFill>
              </a:rPr>
              <a:t> оцифрован и представлен спрос крупных производственных компаний и </a:t>
            </a:r>
            <a:r>
              <a:rPr lang="ru-RU" sz="3200" b="1" dirty="0" err="1">
                <a:solidFill>
                  <a:srgbClr val="C00000"/>
                </a:solidFill>
              </a:rPr>
              <a:t>ритейлеров</a:t>
            </a:r>
            <a:r>
              <a:rPr lang="ru-RU" sz="3200" b="1" dirty="0">
                <a:solidFill>
                  <a:srgbClr val="C00000"/>
                </a:solidFill>
              </a:rPr>
              <a:t> из </a:t>
            </a:r>
            <a:r>
              <a:rPr lang="ru-RU" sz="3200" b="1" dirty="0">
                <a:solidFill>
                  <a:srgbClr val="C00000"/>
                </a:solidFill>
                <a:hlinkClick r:id="rId6"/>
              </a:rPr>
              <a:t>России</a:t>
            </a:r>
            <a:r>
              <a:rPr lang="ru-RU" sz="3200" b="1" dirty="0">
                <a:solidFill>
                  <a:srgbClr val="C00000"/>
                </a:solidFill>
              </a:rPr>
              <a:t> и </a:t>
            </a:r>
            <a:r>
              <a:rPr lang="ru-RU" sz="3200" b="1" dirty="0">
                <a:solidFill>
                  <a:srgbClr val="C00000"/>
                </a:solidFill>
                <a:hlinkClick r:id="rId7"/>
              </a:rPr>
              <a:t>Белоруссии</a:t>
            </a:r>
            <a:r>
              <a:rPr lang="ru-RU" sz="3200" b="1" dirty="0">
                <a:solidFill>
                  <a:srgbClr val="C00000"/>
                </a:solidFill>
              </a:rPr>
              <a:t> на поставку продукции в рамках сервиса «Производственная кооперация и сбыт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41" y="3722893"/>
            <a:ext cx="11375571" cy="206210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Данный функционал позволяет крупным компаниям 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ритейлерам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найти себе проверенных МСП-поставщиков, в том числе импортозамещающей продукции, а малому и среднему бизнесу – новый канал сбыта своих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63242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670" y="229676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078" t="18235" r="3313" b="6244"/>
          <a:stretch/>
        </p:blipFill>
        <p:spPr>
          <a:xfrm>
            <a:off x="169509" y="1413460"/>
            <a:ext cx="11887200" cy="52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37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670" y="229676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7587" t="18507" r="8831" b="6977"/>
          <a:stretch/>
        </p:blipFill>
        <p:spPr>
          <a:xfrm>
            <a:off x="631369" y="1183783"/>
            <a:ext cx="11006425" cy="551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52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35467"/>
            <a:ext cx="2020711" cy="69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311" y="135467"/>
            <a:ext cx="790398" cy="12779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384" y="-16583"/>
            <a:ext cx="5845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меры поддержки экономики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условиях санкций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1440" y="1114791"/>
            <a:ext cx="1150781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Преимущества </a:t>
            </a:r>
            <a:r>
              <a:rPr lang="ru-RU" sz="3600" b="1" dirty="0" smtClean="0">
                <a:solidFill>
                  <a:srgbClr val="C00000"/>
                </a:solidFill>
              </a:rPr>
              <a:t>МСП.РФ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-доступ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 информации о долгосрочном спросе на продукцию крупных компаний с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гос.участием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-оцифровано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 размещено порядка 3000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позиций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имеется возможность подать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заявку на участие в программе «Выращивание» для подготовки к закупкам по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223-ФЗ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5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585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Секретарь</cp:lastModifiedBy>
  <cp:revision>96</cp:revision>
  <dcterms:created xsi:type="dcterms:W3CDTF">2022-03-25T12:23:59Z</dcterms:created>
  <dcterms:modified xsi:type="dcterms:W3CDTF">2022-05-04T13:07:12Z</dcterms:modified>
</cp:coreProperties>
</file>